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6" r:id="rId2"/>
    <p:sldId id="348" r:id="rId3"/>
    <p:sldId id="340" r:id="rId4"/>
    <p:sldId id="362" r:id="rId5"/>
    <p:sldId id="342" r:id="rId6"/>
    <p:sldId id="358" r:id="rId7"/>
    <p:sldId id="332" r:id="rId8"/>
    <p:sldId id="318" r:id="rId9"/>
    <p:sldId id="295" r:id="rId10"/>
    <p:sldId id="296" r:id="rId11"/>
    <p:sldId id="347" r:id="rId12"/>
    <p:sldId id="297" r:id="rId13"/>
    <p:sldId id="294" r:id="rId14"/>
    <p:sldId id="353" r:id="rId15"/>
    <p:sldId id="361" r:id="rId16"/>
    <p:sldId id="331" r:id="rId17"/>
    <p:sldId id="341" r:id="rId18"/>
    <p:sldId id="301" r:id="rId19"/>
    <p:sldId id="354" r:id="rId20"/>
    <p:sldId id="335" r:id="rId21"/>
    <p:sldId id="313" r:id="rId22"/>
    <p:sldId id="3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9" orient="horz" pos="1865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5" pos="3250" userDrawn="1">
          <p15:clr>
            <a:srgbClr val="A4A3A4"/>
          </p15:clr>
        </p15:guide>
        <p15:guide id="16" pos="7680" userDrawn="1">
          <p15:clr>
            <a:srgbClr val="A4A3A4"/>
          </p15:clr>
        </p15:guide>
        <p15:guide id="20" pos="6607" userDrawn="1">
          <p15:clr>
            <a:srgbClr val="A4A3A4"/>
          </p15:clr>
        </p15:guide>
        <p15:guide id="23" orient="horz" pos="2704" userDrawn="1">
          <p15:clr>
            <a:srgbClr val="A4A3A4"/>
          </p15:clr>
        </p15:guide>
        <p15:guide id="24" pos="7310" userDrawn="1">
          <p15:clr>
            <a:srgbClr val="A4A3A4"/>
          </p15:clr>
        </p15:guide>
        <p15:guide id="37" orient="horz" pos="4320" userDrawn="1">
          <p15:clr>
            <a:srgbClr val="A4A3A4"/>
          </p15:clr>
        </p15:guide>
        <p15:guide id="39" orient="horz" pos="2137" userDrawn="1">
          <p15:clr>
            <a:srgbClr val="A4A3A4"/>
          </p15:clr>
        </p15:guide>
        <p15:guide id="40" orient="horz" pos="3816" userDrawn="1">
          <p15:clr>
            <a:srgbClr val="A4A3A4"/>
          </p15:clr>
        </p15:guide>
        <p15:guide id="41" orient="horz" pos="3339" userDrawn="1">
          <p15:clr>
            <a:srgbClr val="A4A3A4"/>
          </p15:clr>
        </p15:guide>
        <p15:guide id="42" pos="5382" userDrawn="1">
          <p15:clr>
            <a:srgbClr val="A4A3A4"/>
          </p15:clr>
        </p15:guide>
        <p15:guide id="43" orient="horz" pos="2931" userDrawn="1">
          <p15:clr>
            <a:srgbClr val="A4A3A4"/>
          </p15:clr>
        </p15:guide>
        <p15:guide id="44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  <a:srgbClr val="FFCDCD"/>
    <a:srgbClr val="FF9797"/>
    <a:srgbClr val="FFA7A7"/>
    <a:srgbClr val="FF4B4B"/>
    <a:srgbClr val="FF7171"/>
    <a:srgbClr val="FF0000"/>
    <a:srgbClr val="E10000"/>
    <a:srgbClr val="DC0000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20" y="90"/>
      </p:cViewPr>
      <p:guideLst>
        <p:guide orient="horz" pos="2478"/>
        <p:guide orient="horz" pos="2024"/>
        <p:guide orient="horz" pos="323"/>
        <p:guide orient="horz" pos="1865"/>
        <p:guide pos="3840"/>
        <p:guide pos="3250"/>
        <p:guide pos="7680"/>
        <p:guide pos="6607"/>
        <p:guide orient="horz" pos="2704"/>
        <p:guide pos="7310"/>
        <p:guide orient="horz" pos="4320"/>
        <p:guide orient="horz" pos="2137"/>
        <p:guide orient="horz" pos="3816"/>
        <p:guide orient="horz" pos="3339"/>
        <p:guide pos="5382"/>
        <p:guide orient="horz" pos="2931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200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79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97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075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838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783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95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05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51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119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629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F47B-E666-4EE7-941F-27AC7E50E497}" type="datetimeFigureOut">
              <a:rPr lang="sl-SI" smtClean="0"/>
              <a:t>18. 05. 2021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E84D-4673-4ACF-BBC4-E97D4E5EC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43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26" Type="http://schemas.openxmlformats.org/officeDocument/2006/relationships/image" Target="../media/image60.jpeg"/><Relationship Id="rId3" Type="http://schemas.openxmlformats.org/officeDocument/2006/relationships/image" Target="../media/image40.png"/><Relationship Id="rId21" Type="http://schemas.openxmlformats.org/officeDocument/2006/relationships/image" Target="../media/image56.png"/><Relationship Id="rId34" Type="http://schemas.openxmlformats.org/officeDocument/2006/relationships/image" Target="../media/image66.png"/><Relationship Id="rId7" Type="http://schemas.openxmlformats.org/officeDocument/2006/relationships/hyperlink" Target="http://www.google.si/url?sa=i&amp;rct=j&amp;q=&amp;esrc=s&amp;source=images&amp;cd=&amp;cad=rja&amp;docid=XWgEAdqsGpuYXM&amp;tbnid=VgAAptfOwO9AhM:&amp;ved=0CAUQjRw&amp;url=http://trgovina-vendo.si/wagner/&amp;ei=5cTgUq-_AoTDtAbByoCABg&amp;bvm=bv.59568121,d.Yms&amp;psig=AFQjCNGMkjAG_UU3XuBSAsSeL1wAv7s0-Q&amp;ust=1390548567795560" TargetMode="Externa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59.gif"/><Relationship Id="rId33" Type="http://schemas.openxmlformats.org/officeDocument/2006/relationships/image" Target="../media/image65.wmf"/><Relationship Id="rId2" Type="http://schemas.openxmlformats.org/officeDocument/2006/relationships/image" Target="../media/image39.png"/><Relationship Id="rId16" Type="http://schemas.openxmlformats.org/officeDocument/2006/relationships/image" Target="../media/image52.jpeg"/><Relationship Id="rId20" Type="http://schemas.openxmlformats.org/officeDocument/2006/relationships/image" Target="../media/image55.gif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24" Type="http://schemas.openxmlformats.org/officeDocument/2006/relationships/hyperlink" Target="https://www.skov.com/EN" TargetMode="External"/><Relationship Id="rId32" Type="http://schemas.openxmlformats.org/officeDocument/2006/relationships/oleObject" Target="../embeddings/oleObject1.bin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23" Type="http://schemas.openxmlformats.org/officeDocument/2006/relationships/image" Target="../media/image58.jpeg"/><Relationship Id="rId28" Type="http://schemas.openxmlformats.org/officeDocument/2006/relationships/image" Target="../media/image61.jpeg"/><Relationship Id="rId36" Type="http://schemas.openxmlformats.org/officeDocument/2006/relationships/image" Target="../media/image68.png"/><Relationship Id="rId10" Type="http://schemas.openxmlformats.org/officeDocument/2006/relationships/image" Target="../media/image46.png"/><Relationship Id="rId19" Type="http://schemas.openxmlformats.org/officeDocument/2006/relationships/hyperlink" Target="http://www.starmix.de/index.asp?lng=deu" TargetMode="External"/><Relationship Id="rId31" Type="http://schemas.openxmlformats.org/officeDocument/2006/relationships/image" Target="../media/image64.gif"/><Relationship Id="rId4" Type="http://schemas.openxmlformats.org/officeDocument/2006/relationships/image" Target="../media/image41.pn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7.png"/><Relationship Id="rId27" Type="http://schemas.openxmlformats.org/officeDocument/2006/relationships/hyperlink" Target="http://www.exhausto.com/" TargetMode="External"/><Relationship Id="rId30" Type="http://schemas.openxmlformats.org/officeDocument/2006/relationships/image" Target="../media/image63.jpeg"/><Relationship Id="rId35" Type="http://schemas.openxmlformats.org/officeDocument/2006/relationships/image" Target="../media/image67.png"/><Relationship Id="rId8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69916EE6-1331-43E4-BE33-814D1AB5B5A9}"/>
              </a:ext>
            </a:extLst>
          </p:cNvPr>
          <p:cNvGrpSpPr/>
          <p:nvPr/>
        </p:nvGrpSpPr>
        <p:grpSpPr>
          <a:xfrm>
            <a:off x="170676" y="2342680"/>
            <a:ext cx="11850647" cy="2062005"/>
            <a:chOff x="2090423" y="2685009"/>
            <a:chExt cx="8011154" cy="1393936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83BC0213-0977-4BDA-8689-9FBA90750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425" y="2685009"/>
              <a:ext cx="2183149" cy="743991"/>
            </a:xfrm>
            <a:prstGeom prst="rect">
              <a:avLst/>
            </a:prstGeom>
          </p:spPr>
        </p:pic>
        <p:sp>
          <p:nvSpPr>
            <p:cNvPr id="3" name="PoljeZBesedilom 2">
              <a:extLst>
                <a:ext uri="{FF2B5EF4-FFF2-40B4-BE49-F238E27FC236}">
                  <a16:creationId xmlns:a16="http://schemas.microsoft.com/office/drawing/2014/main" id="{E4145758-B4B2-475D-923D-1783862A486E}"/>
                </a:ext>
              </a:extLst>
            </p:cNvPr>
            <p:cNvSpPr txBox="1"/>
            <p:nvPr/>
          </p:nvSpPr>
          <p:spPr bwMode="auto">
            <a:xfrm>
              <a:off x="2090423" y="3766855"/>
              <a:ext cx="8011154" cy="312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sl-SI" i="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Semibold" panose="020B0702040204020203" pitchFamily="34" charset="0"/>
                </a:rPr>
                <a:t>PRESENTATION OF DOMEL</a:t>
              </a:r>
            </a:p>
            <a:p>
              <a:pPr algn="ctr"/>
              <a:r>
                <a:rPr lang="sl-SI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Semibold" panose="020B0702040204020203" pitchFamily="34" charset="0"/>
                </a:rPr>
                <a:t>ŽELEZNIKI, 2021</a:t>
              </a:r>
              <a:endParaRPr lang="en-US" sz="1200" b="1" i="0" baseline="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endParaRPr>
            </a:p>
          </p:txBody>
        </p:sp>
      </p:grpSp>
      <p:sp>
        <p:nvSpPr>
          <p:cNvPr id="5" name="Šestkotnik 4">
            <a:extLst>
              <a:ext uri="{FF2B5EF4-FFF2-40B4-BE49-F238E27FC236}">
                <a16:creationId xmlns:a16="http://schemas.microsoft.com/office/drawing/2014/main" id="{A8B365DE-1F65-4114-875F-0E10C0D02939}"/>
              </a:ext>
            </a:extLst>
          </p:cNvPr>
          <p:cNvSpPr/>
          <p:nvPr/>
        </p:nvSpPr>
        <p:spPr>
          <a:xfrm>
            <a:off x="8768322" y="4855388"/>
            <a:ext cx="3769292" cy="324939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Šestkotnik 5">
            <a:extLst>
              <a:ext uri="{FF2B5EF4-FFF2-40B4-BE49-F238E27FC236}">
                <a16:creationId xmlns:a16="http://schemas.microsoft.com/office/drawing/2014/main" id="{9E9D08B7-E795-4A1A-9C6F-C8BFDA867BAC}"/>
              </a:ext>
            </a:extLst>
          </p:cNvPr>
          <p:cNvSpPr/>
          <p:nvPr/>
        </p:nvSpPr>
        <p:spPr>
          <a:xfrm>
            <a:off x="-1249906" y="1939398"/>
            <a:ext cx="2364914" cy="20387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Šestkotnik 6">
            <a:extLst>
              <a:ext uri="{FF2B5EF4-FFF2-40B4-BE49-F238E27FC236}">
                <a16:creationId xmlns:a16="http://schemas.microsoft.com/office/drawing/2014/main" id="{6FE7D41E-F470-4E3A-9A39-9A5B33D6E1C1}"/>
              </a:ext>
            </a:extLst>
          </p:cNvPr>
          <p:cNvSpPr/>
          <p:nvPr/>
        </p:nvSpPr>
        <p:spPr>
          <a:xfrm>
            <a:off x="759869" y="853188"/>
            <a:ext cx="2364914" cy="20387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Šestkotnik 7">
            <a:extLst>
              <a:ext uri="{FF2B5EF4-FFF2-40B4-BE49-F238E27FC236}">
                <a16:creationId xmlns:a16="http://schemas.microsoft.com/office/drawing/2014/main" id="{796D6818-80B0-43A6-9B51-27A440AD6F24}"/>
              </a:ext>
            </a:extLst>
          </p:cNvPr>
          <p:cNvSpPr/>
          <p:nvPr/>
        </p:nvSpPr>
        <p:spPr>
          <a:xfrm>
            <a:off x="-1249906" y="-233022"/>
            <a:ext cx="2364914" cy="20387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Šestkotnik 8">
            <a:extLst>
              <a:ext uri="{FF2B5EF4-FFF2-40B4-BE49-F238E27FC236}">
                <a16:creationId xmlns:a16="http://schemas.microsoft.com/office/drawing/2014/main" id="{07339E1D-5273-4F2E-B239-F5450CB07AA4}"/>
              </a:ext>
            </a:extLst>
          </p:cNvPr>
          <p:cNvSpPr/>
          <p:nvPr/>
        </p:nvSpPr>
        <p:spPr>
          <a:xfrm>
            <a:off x="759869" y="3025608"/>
            <a:ext cx="2364914" cy="20387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Šestkotnik 10">
            <a:extLst>
              <a:ext uri="{FF2B5EF4-FFF2-40B4-BE49-F238E27FC236}">
                <a16:creationId xmlns:a16="http://schemas.microsoft.com/office/drawing/2014/main" id="{2495E6E6-6AF0-4E71-9485-1A47D08C1F9E}"/>
              </a:ext>
            </a:extLst>
          </p:cNvPr>
          <p:cNvSpPr/>
          <p:nvPr/>
        </p:nvSpPr>
        <p:spPr>
          <a:xfrm>
            <a:off x="-1249906" y="4099931"/>
            <a:ext cx="2364914" cy="20387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9DC8D58-4C62-4A44-9721-5DEE79FEC642}"/>
              </a:ext>
            </a:extLst>
          </p:cNvPr>
          <p:cNvSpPr txBox="1"/>
          <p:nvPr/>
        </p:nvSpPr>
        <p:spPr>
          <a:xfrm>
            <a:off x="-166428" y="6480083"/>
            <a:ext cx="203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1B262E8A-1A82-420B-ADD7-1EF159912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774" y="5180763"/>
            <a:ext cx="2256299" cy="144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80746E1-BFAA-44EA-ABB2-EF8C94A6C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3072451"/>
            <a:ext cx="4228228" cy="2085337"/>
          </a:xfrm>
          <a:prstGeom prst="rect">
            <a:avLst/>
          </a:prstGeom>
        </p:spPr>
      </p:pic>
      <p:pic>
        <p:nvPicPr>
          <p:cNvPr id="3" name="Slika 2" descr="Slika, ki vsebuje besede miza&#10;&#10;Opis je samodejno ustvarjen">
            <a:extLst>
              <a:ext uri="{FF2B5EF4-FFF2-40B4-BE49-F238E27FC236}">
                <a16:creationId xmlns:a16="http://schemas.microsoft.com/office/drawing/2014/main" id="{C9773BEE-A468-40E9-AFFC-32BA279B8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6250" y="2462394"/>
            <a:ext cx="2924604" cy="2830762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014CB207-5405-44C1-A600-1A18F1F69E6C}"/>
              </a:ext>
            </a:extLst>
          </p:cNvPr>
          <p:cNvSpPr txBox="1"/>
          <p:nvPr/>
        </p:nvSpPr>
        <p:spPr>
          <a:xfrm>
            <a:off x="6431522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MARKET / SALES 2020 ( % )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F572398-1160-4203-8F0F-9D4195B815EB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CFD5F3-F5FB-4545-8C94-8796E53365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299" y="1617524"/>
            <a:ext cx="1890969" cy="46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9DF5B769-4862-473E-B59C-871A90D0C134}"/>
              </a:ext>
            </a:extLst>
          </p:cNvPr>
          <p:cNvSpPr txBox="1"/>
          <p:nvPr/>
        </p:nvSpPr>
        <p:spPr>
          <a:xfrm>
            <a:off x="7663585" y="427043"/>
            <a:ext cx="426211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SALES / BY MARKET SEGMENTS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Slika 2" descr="Slika, ki vsebuje besede sedeče, cesta&#10;&#10;Opis je samodejno ustvarjen">
            <a:extLst>
              <a:ext uri="{FF2B5EF4-FFF2-40B4-BE49-F238E27FC236}">
                <a16:creationId xmlns:a16="http://schemas.microsoft.com/office/drawing/2014/main" id="{0ED4C003-1ACA-47A4-A802-B471518C2B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16" y="2762420"/>
            <a:ext cx="3969434" cy="2232807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27E8A58-FE38-4262-9CDE-7889CC2E3EBA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pic>
        <p:nvPicPr>
          <p:cNvPr id="16" name="Slika 15" descr="Slika, ki vsebuje besede miza&#10;&#10;Opis je samodejno ustvarjen">
            <a:extLst>
              <a:ext uri="{FF2B5EF4-FFF2-40B4-BE49-F238E27FC236}">
                <a16:creationId xmlns:a16="http://schemas.microsoft.com/office/drawing/2014/main" id="{A561D419-62FB-4260-87FF-532E19111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350" y="2968372"/>
            <a:ext cx="2706685" cy="2034539"/>
          </a:xfrm>
          <a:prstGeom prst="rect">
            <a:avLst/>
          </a:prstGeom>
        </p:spPr>
      </p:pic>
      <p:pic>
        <p:nvPicPr>
          <p:cNvPr id="8" name="Slika 7" descr="Slika, ki vsebuje besede miza&#10;&#10;Opis je samodejno ustvarjen">
            <a:extLst>
              <a:ext uri="{FF2B5EF4-FFF2-40B4-BE49-F238E27FC236}">
                <a16:creationId xmlns:a16="http://schemas.microsoft.com/office/drawing/2014/main" id="{CA5B593F-DAA0-4D37-849F-F0BC9F3CB2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2501010"/>
            <a:ext cx="2814277" cy="29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2E08824-7E66-4E2F-B699-A757BEBAE2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153" y="2505656"/>
            <a:ext cx="2913166" cy="2857928"/>
          </a:xfrm>
          <a:prstGeom prst="rect">
            <a:avLst/>
          </a:prstGeom>
        </p:spPr>
      </p:pic>
      <p:pic>
        <p:nvPicPr>
          <p:cNvPr id="13" name="Slika 12" descr="Slika, ki vsebuje besede motor, zobnik&#10;&#10;Opis je samodejno ustvarjen">
            <a:extLst>
              <a:ext uri="{FF2B5EF4-FFF2-40B4-BE49-F238E27FC236}">
                <a16:creationId xmlns:a16="http://schemas.microsoft.com/office/drawing/2014/main" id="{A8868582-414D-42A2-99A5-A6292B9C1D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57" y="2817029"/>
            <a:ext cx="2618091" cy="2495041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F3568345-E8A4-44D4-BFCE-D9AAF6AEE89A}"/>
              </a:ext>
            </a:extLst>
          </p:cNvPr>
          <p:cNvSpPr txBox="1"/>
          <p:nvPr/>
        </p:nvSpPr>
        <p:spPr>
          <a:xfrm>
            <a:off x="8809748" y="427043"/>
            <a:ext cx="307735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SALES / BY PRODUCTS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0BEB601-7B38-430C-92B8-F8DA4EA499F4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4ABE05-2FBE-494E-B814-7C6E3D9CEC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423" y="3012802"/>
            <a:ext cx="3173123" cy="18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27B162F-5ACB-45C7-BE58-BE5EBB3F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907" y="2271239"/>
            <a:ext cx="1413990" cy="32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8697AA03-8C4A-4F84-AB3C-D663F46E0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950" y="2256956"/>
            <a:ext cx="1644559" cy="35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1695947E-426E-4E46-8480-FEB9733608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2440" y="2253211"/>
            <a:ext cx="1519969" cy="34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4E182662-16AD-4549-AAF5-44EB2CA0C1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770" y="2260359"/>
            <a:ext cx="1895636" cy="5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F52FC9AB-5A13-4BB4-9124-971EB0FF2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239" y="3224482"/>
            <a:ext cx="1592757" cy="4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s://encrypted-tbn0.gstatic.com/images?q=tbn:ANd9GcTT5AJsaorp7Q-ir5nA4Yu0mg6PE0ek4F9ET1SkFdEJ8JhHIAUBFg">
            <a:hlinkClick r:id="rId7"/>
            <a:extLst>
              <a:ext uri="{FF2B5EF4-FFF2-40B4-BE49-F238E27FC236}">
                <a16:creationId xmlns:a16="http://schemas.microsoft.com/office/drawing/2014/main" id="{BFB7A8C1-E308-4256-BFB4-0F235BDA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11" y="3043995"/>
            <a:ext cx="921842" cy="7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4">
            <a:extLst>
              <a:ext uri="{FF2B5EF4-FFF2-40B4-BE49-F238E27FC236}">
                <a16:creationId xmlns:a16="http://schemas.microsoft.com/office/drawing/2014/main" id="{50956622-5596-4CAB-94DF-F6FC677928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11" y="2290806"/>
            <a:ext cx="1724598" cy="40594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006B5919-30C2-4AB7-B960-2F36467C906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156" y="3164492"/>
            <a:ext cx="1882533" cy="497343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DA136CA5-1942-4EEB-B420-0EF1091982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298" y="3168540"/>
            <a:ext cx="1644559" cy="482026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7D773DB0-D771-4334-BEB0-DA742589AEE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445" y="3267613"/>
            <a:ext cx="1064544" cy="283878"/>
          </a:xfrm>
          <a:prstGeom prst="rect">
            <a:avLst/>
          </a:prstGeom>
        </p:spPr>
      </p:pic>
      <p:pic>
        <p:nvPicPr>
          <p:cNvPr id="31" name="Picture 19">
            <a:extLst>
              <a:ext uri="{FF2B5EF4-FFF2-40B4-BE49-F238E27FC236}">
                <a16:creationId xmlns:a16="http://schemas.microsoft.com/office/drawing/2014/main" id="{023C4390-FC99-4F94-9E8B-CD76B7B2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11" y="4111700"/>
            <a:ext cx="1385566" cy="40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7F5B19B9-70D2-457B-B873-B26A9B48483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867" y="4108742"/>
            <a:ext cx="1515190" cy="304561"/>
          </a:xfrm>
          <a:prstGeom prst="rect">
            <a:avLst/>
          </a:prstGeom>
        </p:spPr>
      </p:pic>
      <p:pic>
        <p:nvPicPr>
          <p:cNvPr id="33" name="Slika 32">
            <a:extLst>
              <a:ext uri="{FF2B5EF4-FFF2-40B4-BE49-F238E27FC236}">
                <a16:creationId xmlns:a16="http://schemas.microsoft.com/office/drawing/2014/main" id="{9E99A215-0F65-479C-BD04-11C3AB174A0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33" y="4161252"/>
            <a:ext cx="1146393" cy="405823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1ECB8FB2-CFCC-4941-8213-A385530A3B3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966" y="3979828"/>
            <a:ext cx="1146393" cy="587247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75F53BCD-834A-4FE2-B24D-E4AF083951E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584" y="4171847"/>
            <a:ext cx="1859289" cy="202097"/>
          </a:xfrm>
          <a:prstGeom prst="rect">
            <a:avLst/>
          </a:prstGeom>
        </p:spPr>
      </p:pic>
      <p:pic>
        <p:nvPicPr>
          <p:cNvPr id="36" name="Slika 35">
            <a:extLst>
              <a:ext uri="{FF2B5EF4-FFF2-40B4-BE49-F238E27FC236}">
                <a16:creationId xmlns:a16="http://schemas.microsoft.com/office/drawing/2014/main" id="{AA0EB7F8-069B-433E-AB53-16DE9CD2839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8282" y="3884496"/>
            <a:ext cx="1326870" cy="777913"/>
          </a:xfrm>
          <a:prstGeom prst="rect">
            <a:avLst/>
          </a:prstGeom>
        </p:spPr>
      </p:pic>
      <p:pic>
        <p:nvPicPr>
          <p:cNvPr id="38" name="Slika 37" descr="http://www.starmix.de/images/logo.gif">
            <a:hlinkClick r:id="rId19"/>
            <a:extLst>
              <a:ext uri="{FF2B5EF4-FFF2-40B4-BE49-F238E27FC236}">
                <a16:creationId xmlns:a16="http://schemas.microsoft.com/office/drawing/2014/main" id="{E467A8A4-D4E2-42CB-8D38-A037B838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29" y="4854841"/>
            <a:ext cx="1014875" cy="3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9">
            <a:extLst>
              <a:ext uri="{FF2B5EF4-FFF2-40B4-BE49-F238E27FC236}">
                <a16:creationId xmlns:a16="http://schemas.microsoft.com/office/drawing/2014/main" id="{0A293AD6-C008-49D1-AF06-14641753E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299" y="4687681"/>
            <a:ext cx="751452" cy="68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A11D2883-6DE4-418C-8CFD-A85CBE36D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975" y="4931487"/>
            <a:ext cx="1175163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Slika 15" descr="ebm-papst Mulfingen GmbH &amp; Co. KG">
            <a:extLst>
              <a:ext uri="{FF2B5EF4-FFF2-40B4-BE49-F238E27FC236}">
                <a16:creationId xmlns:a16="http://schemas.microsoft.com/office/drawing/2014/main" id="{54F5669C-73B8-48AF-87AA-FCD8CDF3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275" y="4911384"/>
            <a:ext cx="1318006" cy="4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lika 30" descr="SKOV A/S - Climate for Growth">
            <a:hlinkClick r:id="rId24"/>
            <a:extLst>
              <a:ext uri="{FF2B5EF4-FFF2-40B4-BE49-F238E27FC236}">
                <a16:creationId xmlns:a16="http://schemas.microsoft.com/office/drawing/2014/main" id="{87AC3A41-914D-4314-923E-4597F5AD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459" y="5012010"/>
            <a:ext cx="998236" cy="3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Slika 43" descr="Slika, ki vsebuje besede besedilo&#10;&#10;Opis je samodejno ustvarjen">
            <a:extLst>
              <a:ext uri="{FF2B5EF4-FFF2-40B4-BE49-F238E27FC236}">
                <a16:creationId xmlns:a16="http://schemas.microsoft.com/office/drawing/2014/main" id="{1759C1FC-B1C4-4C78-BC26-89BB9E6FDCB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119" y="4818446"/>
            <a:ext cx="1596183" cy="675468"/>
          </a:xfrm>
          <a:prstGeom prst="rect">
            <a:avLst/>
          </a:prstGeom>
        </p:spPr>
      </p:pic>
      <p:pic>
        <p:nvPicPr>
          <p:cNvPr id="45" name="Slika 22" descr="http://www.exhausto.com/~/media/Global/Images/Design%20elements/EXHAUSTO%20logoes/Logo%20EXHAUSTO/EXHAUSTO-logo%202.jpg?h=50&amp;la=en-GB&amp;w=215">
            <a:hlinkClick r:id="rId27" tooltip="EXHAUSTO"/>
            <a:extLst>
              <a:ext uri="{FF2B5EF4-FFF2-40B4-BE49-F238E27FC236}">
                <a16:creationId xmlns:a16="http://schemas.microsoft.com/office/drawing/2014/main" id="{C232D2F5-AA71-4D45-B8A7-FEA4D7901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90" y="5767674"/>
            <a:ext cx="1647870" cy="3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76FF26A5-B105-4523-A949-914353A66792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555" y="5765334"/>
            <a:ext cx="1647871" cy="291124"/>
          </a:xfrm>
          <a:prstGeom prst="rect">
            <a:avLst/>
          </a:prstGeom>
        </p:spPr>
      </p:pic>
      <p:pic>
        <p:nvPicPr>
          <p:cNvPr id="47" name="Picture 29" descr="http://www.midwestlasers.com/images/purex.jpg">
            <a:extLst>
              <a:ext uri="{FF2B5EF4-FFF2-40B4-BE49-F238E27FC236}">
                <a16:creationId xmlns:a16="http://schemas.microsoft.com/office/drawing/2014/main" id="{86AF532F-12B8-4ABA-9FEE-47B4A3FA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511" y="5740769"/>
            <a:ext cx="1022583" cy="3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Slika 47">
            <a:extLst>
              <a:ext uri="{FF2B5EF4-FFF2-40B4-BE49-F238E27FC236}">
                <a16:creationId xmlns:a16="http://schemas.microsoft.com/office/drawing/2014/main" id="{B15D5D2E-03CD-4FE7-94A0-DEC4FFB6550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179" y="5821514"/>
            <a:ext cx="1355723" cy="202096"/>
          </a:xfrm>
          <a:prstGeom prst="rect">
            <a:avLst/>
          </a:prstGeom>
        </p:spPr>
      </p:pic>
      <p:graphicFrame>
        <p:nvGraphicFramePr>
          <p:cNvPr id="49" name="Predmet 48">
            <a:extLst>
              <a:ext uri="{FF2B5EF4-FFF2-40B4-BE49-F238E27FC236}">
                <a16:creationId xmlns:a16="http://schemas.microsoft.com/office/drawing/2014/main" id="{C373F049-326A-477F-990F-B331831D4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350974"/>
              </p:ext>
            </p:extLst>
          </p:nvPr>
        </p:nvGraphicFramePr>
        <p:xfrm>
          <a:off x="8781810" y="5675751"/>
          <a:ext cx="3052943" cy="49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2" imgW="0" imgH="360" progId="FoxitPhantomPDF.Document">
                  <p:embed/>
                </p:oleObj>
              </mc:Choice>
              <mc:Fallback>
                <p:oleObj name="PDF" r:id="rId32" imgW="0" imgH="360" progId="FoxitPhantomPDF.Document">
                  <p:embed/>
                  <p:pic>
                    <p:nvPicPr>
                      <p:cNvPr id="33" name="Predmet 32">
                        <a:extLst>
                          <a:ext uri="{FF2B5EF4-FFF2-40B4-BE49-F238E27FC236}">
                            <a16:creationId xmlns:a16="http://schemas.microsoft.com/office/drawing/2014/main" id="{465D4704-6613-415C-8BF7-A1E90CC6F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781810" y="5675751"/>
                        <a:ext cx="3052943" cy="49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D0FF62FE-B8D1-4314-8619-3AFCC4E675EC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091" y="2214723"/>
            <a:ext cx="751008" cy="482026"/>
          </a:xfrm>
          <a:prstGeom prst="rect">
            <a:avLst/>
          </a:prstGeom>
        </p:spPr>
      </p:pic>
      <p:pic>
        <p:nvPicPr>
          <p:cNvPr id="8" name="Slika 7" descr="Slika, ki vsebuje besede besedilo&#10;&#10;Opis je samodejno ustvarjen">
            <a:extLst>
              <a:ext uri="{FF2B5EF4-FFF2-40B4-BE49-F238E27FC236}">
                <a16:creationId xmlns:a16="http://schemas.microsoft.com/office/drawing/2014/main" id="{D763B202-952E-4BBF-A390-18832C4AEB86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746" y="4832909"/>
            <a:ext cx="1071825" cy="568067"/>
          </a:xfrm>
          <a:prstGeom prst="rect">
            <a:avLst/>
          </a:prstGeom>
        </p:spPr>
      </p:pic>
      <p:sp>
        <p:nvSpPr>
          <p:cNvPr id="50" name="TextBox 15">
            <a:extLst>
              <a:ext uri="{FF2B5EF4-FFF2-40B4-BE49-F238E27FC236}">
                <a16:creationId xmlns:a16="http://schemas.microsoft.com/office/drawing/2014/main" id="{5B25114C-5B25-4735-808A-7B219C395274}"/>
              </a:ext>
            </a:extLst>
          </p:cNvPr>
          <p:cNvSpPr txBox="1"/>
          <p:nvPr/>
        </p:nvSpPr>
        <p:spPr>
          <a:xfrm>
            <a:off x="6407966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CUSTOMERS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FF6E21DB-AB01-4CB6-ACE2-8437B9FA0F73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pic>
        <p:nvPicPr>
          <p:cNvPr id="37" name="Slika 36">
            <a:extLst>
              <a:ext uri="{FF2B5EF4-FFF2-40B4-BE49-F238E27FC236}">
                <a16:creationId xmlns:a16="http://schemas.microsoft.com/office/drawing/2014/main" id="{121B16EE-9CF7-4131-9463-13BC678B7031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4029" y="3164492"/>
            <a:ext cx="1245273" cy="5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4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Šestkotnik 56">
            <a:extLst>
              <a:ext uri="{FF2B5EF4-FFF2-40B4-BE49-F238E27FC236}">
                <a16:creationId xmlns:a16="http://schemas.microsoft.com/office/drawing/2014/main" id="{F5F5AAB8-91A4-40DC-BDCB-5E0E1EAACAAE}"/>
              </a:ext>
            </a:extLst>
          </p:cNvPr>
          <p:cNvSpPr/>
          <p:nvPr/>
        </p:nvSpPr>
        <p:spPr>
          <a:xfrm>
            <a:off x="-248574" y="2312797"/>
            <a:ext cx="3981599" cy="3432412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Šestkotnik 54">
            <a:extLst>
              <a:ext uri="{FF2B5EF4-FFF2-40B4-BE49-F238E27FC236}">
                <a16:creationId xmlns:a16="http://schemas.microsoft.com/office/drawing/2014/main" id="{F6CBD3C8-0581-4D47-AB20-B49DAF14ED89}"/>
              </a:ext>
            </a:extLst>
          </p:cNvPr>
          <p:cNvSpPr/>
          <p:nvPr/>
        </p:nvSpPr>
        <p:spPr>
          <a:xfrm>
            <a:off x="8379398" y="2356804"/>
            <a:ext cx="4008250" cy="3455387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Šestkotnik 53">
            <a:extLst>
              <a:ext uri="{FF2B5EF4-FFF2-40B4-BE49-F238E27FC236}">
                <a16:creationId xmlns:a16="http://schemas.microsoft.com/office/drawing/2014/main" id="{2D386C47-1B6C-42A5-89F1-BB54151ECBB7}"/>
              </a:ext>
            </a:extLst>
          </p:cNvPr>
          <p:cNvSpPr/>
          <p:nvPr/>
        </p:nvSpPr>
        <p:spPr>
          <a:xfrm>
            <a:off x="5548082" y="2356804"/>
            <a:ext cx="3981599" cy="3432412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Šestkotnik 52">
            <a:extLst>
              <a:ext uri="{FF2B5EF4-FFF2-40B4-BE49-F238E27FC236}">
                <a16:creationId xmlns:a16="http://schemas.microsoft.com/office/drawing/2014/main" id="{9A3D3454-2922-4CE0-9BAE-AECC69953AF0}"/>
              </a:ext>
            </a:extLst>
          </p:cNvPr>
          <p:cNvSpPr/>
          <p:nvPr/>
        </p:nvSpPr>
        <p:spPr>
          <a:xfrm>
            <a:off x="2640583" y="2333829"/>
            <a:ext cx="4008250" cy="3455387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0" name="Pravokotnik 59">
            <a:extLst>
              <a:ext uri="{FF2B5EF4-FFF2-40B4-BE49-F238E27FC236}">
                <a16:creationId xmlns:a16="http://schemas.microsoft.com/office/drawing/2014/main" id="{B4B48416-91A2-425F-BCE5-C3BAED06D610}"/>
              </a:ext>
            </a:extLst>
          </p:cNvPr>
          <p:cNvSpPr/>
          <p:nvPr/>
        </p:nvSpPr>
        <p:spPr>
          <a:xfrm>
            <a:off x="658813" y="1558011"/>
            <a:ext cx="10874375" cy="638364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A40E2FB3-207A-4F6B-92B2-4A5143E943BD}"/>
              </a:ext>
            </a:extLst>
          </p:cNvPr>
          <p:cNvSpPr txBox="1"/>
          <p:nvPr/>
        </p:nvSpPr>
        <p:spPr bwMode="auto">
          <a:xfrm>
            <a:off x="1033222" y="3171814"/>
            <a:ext cx="1393205" cy="185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Brushless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motors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Permanent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Magnet DC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motors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Universal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Commutator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motors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endParaRPr lang="sl-SI" sz="1600" b="1" i="0" baseline="0" dirty="0"/>
          </a:p>
        </p:txBody>
      </p:sp>
      <p:sp>
        <p:nvSpPr>
          <p:cNvPr id="56" name="Pravokotnik 55">
            <a:extLst>
              <a:ext uri="{FF2B5EF4-FFF2-40B4-BE49-F238E27FC236}">
                <a16:creationId xmlns:a16="http://schemas.microsoft.com/office/drawing/2014/main" id="{29750FE6-E6F3-4045-A7A8-FDE9BDCA683C}"/>
              </a:ext>
            </a:extLst>
          </p:cNvPr>
          <p:cNvSpPr/>
          <p:nvPr/>
        </p:nvSpPr>
        <p:spPr>
          <a:xfrm>
            <a:off x="856325" y="1678505"/>
            <a:ext cx="174700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Professional &amp; Home </a:t>
            </a:r>
            <a:r>
              <a:rPr lang="sl-SI" sz="1300" dirty="0" err="1">
                <a:solidFill>
                  <a:schemeClr val="bg1"/>
                </a:solidFill>
                <a:ea typeface="Microsoft YaHei" charset="-122"/>
              </a:rPr>
              <a:t>Appliances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79980A20-949F-4EB5-B623-B9B7E6A228A2}"/>
              </a:ext>
            </a:extLst>
          </p:cNvPr>
          <p:cNvSpPr txBox="1"/>
          <p:nvPr/>
        </p:nvSpPr>
        <p:spPr bwMode="auto">
          <a:xfrm>
            <a:off x="3232154" y="2573637"/>
            <a:ext cx="2825107" cy="291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533400">
              <a:lnSpc>
                <a:spcPts val="2300"/>
              </a:lnSpc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Stamping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of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electrical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steels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ts val="2300"/>
              </a:lnSpc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Overmoulding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stator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insulation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ts val="2300"/>
              </a:lnSpc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Injection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moulding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of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BMC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thermosets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ts val="2300"/>
              </a:lnSpc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Tool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development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, design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and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production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ts val="2300"/>
              </a:lnSpc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Automation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and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Robotics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ts val="2300"/>
              </a:lnSpc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Sales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Distribution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of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robots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linear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motion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technology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electric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drives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and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controls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ts val="2300"/>
              </a:lnSpc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Ventilation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and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Fume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extraction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ts val="2300"/>
              </a:lnSpc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Printing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and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packing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ts val="2300"/>
              </a:lnSpc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Compresors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and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pumps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Pravokotnik 37">
            <a:extLst>
              <a:ext uri="{FF2B5EF4-FFF2-40B4-BE49-F238E27FC236}">
                <a16:creationId xmlns:a16="http://schemas.microsoft.com/office/drawing/2014/main" id="{D596EA8C-0DAC-4E43-B0CA-9F22A37908E6}"/>
              </a:ext>
            </a:extLst>
          </p:cNvPr>
          <p:cNvSpPr/>
          <p:nvPr/>
        </p:nvSpPr>
        <p:spPr>
          <a:xfrm>
            <a:off x="3782663" y="1745942"/>
            <a:ext cx="1747001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bg1"/>
                </a:solidFill>
                <a:ea typeface="Microsoft YaHei" charset="-122"/>
              </a:rPr>
              <a:t>Industrial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510162C8-0D64-4433-8714-EECBEEAE79EE}"/>
              </a:ext>
            </a:extLst>
          </p:cNvPr>
          <p:cNvSpPr txBox="1"/>
          <p:nvPr/>
        </p:nvSpPr>
        <p:spPr bwMode="auto">
          <a:xfrm>
            <a:off x="6820168" y="2717639"/>
            <a:ext cx="1393205" cy="299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Centrifuges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Homogenizers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Stirrers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Shakers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Incubators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Watter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baths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l-SI" sz="1600" b="1" i="0" baseline="0" dirty="0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51BDDE63-1FB9-4817-9CB5-EF5AE5B7BC72}"/>
              </a:ext>
            </a:extLst>
          </p:cNvPr>
          <p:cNvSpPr/>
          <p:nvPr/>
        </p:nvSpPr>
        <p:spPr>
          <a:xfrm>
            <a:off x="6665382" y="1663591"/>
            <a:ext cx="174700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bg1"/>
                </a:solidFill>
                <a:ea typeface="Microsoft YaHei" charset="-122"/>
              </a:rPr>
              <a:t>Medical</a:t>
            </a: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 &amp; </a:t>
            </a:r>
            <a:r>
              <a:rPr lang="sl-SI" sz="1300" dirty="0" err="1">
                <a:solidFill>
                  <a:schemeClr val="bg1"/>
                </a:solidFill>
                <a:ea typeface="Microsoft YaHei" charset="-122"/>
              </a:rPr>
              <a:t>Healthcare</a:t>
            </a: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 &amp; </a:t>
            </a:r>
            <a:r>
              <a:rPr lang="sl-SI" sz="1300" dirty="0" err="1">
                <a:solidFill>
                  <a:schemeClr val="bg1"/>
                </a:solidFill>
                <a:ea typeface="Microsoft YaHei" charset="-122"/>
              </a:rPr>
              <a:t>Laboratory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4D79A016-2E0D-459E-BEDB-316E96A62FF4}"/>
              </a:ext>
            </a:extLst>
          </p:cNvPr>
          <p:cNvSpPr txBox="1"/>
          <p:nvPr/>
        </p:nvSpPr>
        <p:spPr bwMode="auto">
          <a:xfrm>
            <a:off x="9528666" y="2914119"/>
            <a:ext cx="1790316" cy="27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Automotive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E-bike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E-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scooter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Fuel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cells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Components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l-SI" sz="1600" b="1" i="0" baseline="0" dirty="0"/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95A49937-6E98-4B7B-8405-0EE0CB28CD26}"/>
              </a:ext>
            </a:extLst>
          </p:cNvPr>
          <p:cNvSpPr/>
          <p:nvPr/>
        </p:nvSpPr>
        <p:spPr>
          <a:xfrm>
            <a:off x="9543265" y="1753616"/>
            <a:ext cx="1747001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E-</a:t>
            </a:r>
            <a:r>
              <a:rPr lang="sl-SI" sz="1300" dirty="0" err="1">
                <a:solidFill>
                  <a:schemeClr val="bg1"/>
                </a:solidFill>
                <a:ea typeface="Microsoft YaHei" charset="-122"/>
              </a:rPr>
              <a:t>mobility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3" name="Pravokotnik 42">
            <a:extLst>
              <a:ext uri="{FF2B5EF4-FFF2-40B4-BE49-F238E27FC236}">
                <a16:creationId xmlns:a16="http://schemas.microsoft.com/office/drawing/2014/main" id="{58B0299C-376E-4D1A-8F25-E64AF662A272}"/>
              </a:ext>
            </a:extLst>
          </p:cNvPr>
          <p:cNvSpPr/>
          <p:nvPr/>
        </p:nvSpPr>
        <p:spPr>
          <a:xfrm>
            <a:off x="330412" y="6398293"/>
            <a:ext cx="11518366" cy="272382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Pravokotnik 43">
            <a:extLst>
              <a:ext uri="{FF2B5EF4-FFF2-40B4-BE49-F238E27FC236}">
                <a16:creationId xmlns:a16="http://schemas.microsoft.com/office/drawing/2014/main" id="{68C8F4E5-3DE2-4676-9F08-E63AFF36FAFD}"/>
              </a:ext>
            </a:extLst>
          </p:cNvPr>
          <p:cNvSpPr/>
          <p:nvPr/>
        </p:nvSpPr>
        <p:spPr>
          <a:xfrm>
            <a:off x="330412" y="6013171"/>
            <a:ext cx="11518366" cy="2723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ravokotnik 44">
            <a:extLst>
              <a:ext uri="{FF2B5EF4-FFF2-40B4-BE49-F238E27FC236}">
                <a16:creationId xmlns:a16="http://schemas.microsoft.com/office/drawing/2014/main" id="{70E8BC45-335E-48EF-96C7-AA1B3E2C9A8B}"/>
              </a:ext>
            </a:extLst>
          </p:cNvPr>
          <p:cNvSpPr/>
          <p:nvPr/>
        </p:nvSpPr>
        <p:spPr>
          <a:xfrm>
            <a:off x="4714360" y="6395277"/>
            <a:ext cx="2750469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bg1"/>
                </a:solidFill>
                <a:ea typeface="Microsoft YaHei" charset="-122"/>
              </a:rPr>
              <a:t>Components</a:t>
            </a: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 &amp; </a:t>
            </a:r>
            <a:r>
              <a:rPr lang="sl-SI" sz="1300" dirty="0" err="1">
                <a:solidFill>
                  <a:schemeClr val="bg1"/>
                </a:solidFill>
                <a:ea typeface="Microsoft YaHei" charset="-122"/>
              </a:rPr>
              <a:t>Tools</a:t>
            </a:r>
            <a:r>
              <a:rPr lang="sl-SI" sz="1300" dirty="0">
                <a:solidFill>
                  <a:schemeClr val="bg1"/>
                </a:solidFill>
                <a:ea typeface="Microsoft YaHei" charset="-122"/>
              </a:rPr>
              <a:t>, </a:t>
            </a:r>
            <a:r>
              <a:rPr lang="sl-SI" sz="1300" dirty="0" err="1">
                <a:solidFill>
                  <a:schemeClr val="bg1"/>
                </a:solidFill>
                <a:ea typeface="Microsoft YaHei" charset="-122"/>
              </a:rPr>
              <a:t>Equipment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6" name="Pravokotnik 45">
            <a:extLst>
              <a:ext uri="{FF2B5EF4-FFF2-40B4-BE49-F238E27FC236}">
                <a16:creationId xmlns:a16="http://schemas.microsoft.com/office/drawing/2014/main" id="{E27A4389-A2FE-4957-9A8D-DF016DCF8C09}"/>
              </a:ext>
            </a:extLst>
          </p:cNvPr>
          <p:cNvSpPr/>
          <p:nvPr/>
        </p:nvSpPr>
        <p:spPr>
          <a:xfrm>
            <a:off x="2762523" y="6025731"/>
            <a:ext cx="6666953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Thermoset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components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Electrical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steel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components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Encapsulated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/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overmoulded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charset="-122"/>
              </a:rPr>
              <a:t>components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Microsoft YaHei" charset="-122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303A9CB4-9E7F-4E15-8C6A-CF2EC9D2B4FA}"/>
              </a:ext>
            </a:extLst>
          </p:cNvPr>
          <p:cNvSpPr txBox="1"/>
          <p:nvPr/>
        </p:nvSpPr>
        <p:spPr>
          <a:xfrm>
            <a:off x="6477122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VERTICAL INTEGRATION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4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>
            <a:extLst>
              <a:ext uri="{FF2B5EF4-FFF2-40B4-BE49-F238E27FC236}">
                <a16:creationId xmlns:a16="http://schemas.microsoft.com/office/drawing/2014/main" id="{B012F7B7-3D56-4D9A-8EE6-C2DC9A392472}"/>
              </a:ext>
            </a:extLst>
          </p:cNvPr>
          <p:cNvSpPr/>
          <p:nvPr/>
        </p:nvSpPr>
        <p:spPr>
          <a:xfrm>
            <a:off x="669905" y="5586452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C18A8553-A038-4A3F-ADFC-47FCD4BAAC39}"/>
              </a:ext>
            </a:extLst>
          </p:cNvPr>
          <p:cNvSpPr/>
          <p:nvPr/>
        </p:nvSpPr>
        <p:spPr>
          <a:xfrm>
            <a:off x="669905" y="5135254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710C8A3A-6AAA-4DFD-B4DF-8B2F1804E50A}"/>
              </a:ext>
            </a:extLst>
          </p:cNvPr>
          <p:cNvSpPr/>
          <p:nvPr/>
        </p:nvSpPr>
        <p:spPr>
          <a:xfrm>
            <a:off x="658813" y="4671987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5C213A9A-0829-4BF9-B297-A67EFD360E84}"/>
              </a:ext>
            </a:extLst>
          </p:cNvPr>
          <p:cNvSpPr/>
          <p:nvPr/>
        </p:nvSpPr>
        <p:spPr>
          <a:xfrm>
            <a:off x="669905" y="4220789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9E2FF2D1-7BFD-4F22-AB60-927D9DC4A22C}"/>
              </a:ext>
            </a:extLst>
          </p:cNvPr>
          <p:cNvSpPr/>
          <p:nvPr/>
        </p:nvSpPr>
        <p:spPr>
          <a:xfrm>
            <a:off x="669905" y="3757522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D7D0A1B0-E385-4DC5-9DC3-1D4830727D10}"/>
              </a:ext>
            </a:extLst>
          </p:cNvPr>
          <p:cNvSpPr/>
          <p:nvPr/>
        </p:nvSpPr>
        <p:spPr>
          <a:xfrm>
            <a:off x="658813" y="3304884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A115B66E-49B8-4752-B555-6AA8AD2D0832}"/>
              </a:ext>
            </a:extLst>
          </p:cNvPr>
          <p:cNvSpPr/>
          <p:nvPr/>
        </p:nvSpPr>
        <p:spPr>
          <a:xfrm>
            <a:off x="658813" y="2836518"/>
            <a:ext cx="4716462" cy="206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A9D053C8-025D-471E-A1AF-9AFAE9A7BE9E}"/>
              </a:ext>
            </a:extLst>
          </p:cNvPr>
          <p:cNvSpPr txBox="1"/>
          <p:nvPr/>
        </p:nvSpPr>
        <p:spPr>
          <a:xfrm>
            <a:off x="577818" y="2097846"/>
            <a:ext cx="294915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sl-SI" sz="1500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b="1" dirty="0">
                <a:solidFill>
                  <a:srgbClr val="FF0000"/>
                </a:solidFill>
                <a:ea typeface="Segoe UI Emoji" panose="020B0502040204020203" pitchFamily="34" charset="0"/>
              </a:rPr>
              <a:t>CUSTOMER</a:t>
            </a:r>
          </a:p>
          <a:p>
            <a:pPr>
              <a:defRPr/>
            </a:pP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ELECTROLUX,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Sweden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STIHL,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Germany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NILFISK ALTO,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Denmark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STEIN &amp; CO,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Germany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PHILIPS,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Austria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ROBERT THOMAS,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Germany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HYLA,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Slovenia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WESSEL-WERK,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Germany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ROWENTA, France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FAKIR,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Germany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GLEN DIMPLEX,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Germany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SINGER SEWING MACHINE,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China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FESTOOL,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Germany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PHILIPS, </a:t>
            </a:r>
            <a:r>
              <a:rPr lang="sl-SI" sz="15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Netherlands</a:t>
            </a: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CFAC30E0-3E17-459C-95E5-8B11BE92BCC6}"/>
              </a:ext>
            </a:extLst>
          </p:cNvPr>
          <p:cNvSpPr txBox="1"/>
          <p:nvPr/>
        </p:nvSpPr>
        <p:spPr>
          <a:xfrm>
            <a:off x="3719698" y="2097845"/>
            <a:ext cx="2227743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sl-SI" sz="1500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b="1" dirty="0">
                <a:solidFill>
                  <a:srgbClr val="FF0000"/>
                </a:solidFill>
                <a:ea typeface="Segoe UI Emoji" panose="020B0502040204020203" pitchFamily="34" charset="0"/>
              </a:rPr>
              <a:t>YEARS OF COOPERATION</a:t>
            </a:r>
          </a:p>
          <a:p>
            <a:pPr>
              <a:defRPr/>
            </a:pPr>
            <a:endParaRPr lang="sl-SI" sz="15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47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39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37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37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33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28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28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28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27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27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26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26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24</a:t>
            </a:r>
          </a:p>
          <a:p>
            <a:pPr>
              <a:defRPr/>
            </a:pPr>
            <a:r>
              <a:rPr lang="sl-SI" sz="15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17</a:t>
            </a:r>
          </a:p>
          <a:p>
            <a:pPr>
              <a:defRPr/>
            </a:pPr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</p:txBody>
      </p:sp>
      <p:sp>
        <p:nvSpPr>
          <p:cNvPr id="20" name="Šestkotnik 19">
            <a:extLst>
              <a:ext uri="{FF2B5EF4-FFF2-40B4-BE49-F238E27FC236}">
                <a16:creationId xmlns:a16="http://schemas.microsoft.com/office/drawing/2014/main" id="{A1BE2C55-3D99-4D14-88BB-EA8050D5EBDD}"/>
              </a:ext>
            </a:extLst>
          </p:cNvPr>
          <p:cNvSpPr/>
          <p:nvPr/>
        </p:nvSpPr>
        <p:spPr>
          <a:xfrm>
            <a:off x="6343618" y="2659786"/>
            <a:ext cx="3180083" cy="2741451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1" name="Šestkotnik 20">
            <a:extLst>
              <a:ext uri="{FF2B5EF4-FFF2-40B4-BE49-F238E27FC236}">
                <a16:creationId xmlns:a16="http://schemas.microsoft.com/office/drawing/2014/main" id="{1DE30B2E-BD43-4ADC-9128-E6AC3829F248}"/>
              </a:ext>
            </a:extLst>
          </p:cNvPr>
          <p:cNvSpPr/>
          <p:nvPr/>
        </p:nvSpPr>
        <p:spPr>
          <a:xfrm>
            <a:off x="9183094" y="4031956"/>
            <a:ext cx="2350093" cy="202594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2" name="Šestkotnik 21">
            <a:extLst>
              <a:ext uri="{FF2B5EF4-FFF2-40B4-BE49-F238E27FC236}">
                <a16:creationId xmlns:a16="http://schemas.microsoft.com/office/drawing/2014/main" id="{DDDA6250-1423-4F7F-8416-21C0D6F5600B}"/>
              </a:ext>
            </a:extLst>
          </p:cNvPr>
          <p:cNvSpPr/>
          <p:nvPr/>
        </p:nvSpPr>
        <p:spPr>
          <a:xfrm>
            <a:off x="10536964" y="1168541"/>
            <a:ext cx="3459684" cy="298248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BB859208-A47B-4123-8B7A-B1B84F94C87C}"/>
              </a:ext>
            </a:extLst>
          </p:cNvPr>
          <p:cNvSpPr txBox="1"/>
          <p:nvPr/>
        </p:nvSpPr>
        <p:spPr>
          <a:xfrm>
            <a:off x="4671213" y="427043"/>
            <a:ext cx="69725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LONG</a:t>
            </a:r>
            <a:r>
              <a:rPr lang="sl-SI" altLang="ko-KR" sz="2400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  <a:cs typeface="Arial" pitchFamily="34" charset="0"/>
              </a:rPr>
              <a:t> </a:t>
            </a:r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–</a:t>
            </a:r>
            <a:r>
              <a:rPr lang="sl-SI" altLang="ko-KR" sz="2400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  <a:cs typeface="Arial" pitchFamily="34" charset="0"/>
              </a:rPr>
              <a:t> </a:t>
            </a:r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TERM COOPERATION WITH OUR PARTNERS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87A3D098-8135-4D51-8179-18CF00DB892F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3C031B22-80DC-4681-84A4-B7ECB999DB90}"/>
              </a:ext>
            </a:extLst>
          </p:cNvPr>
          <p:cNvSpPr/>
          <p:nvPr/>
        </p:nvSpPr>
        <p:spPr>
          <a:xfrm>
            <a:off x="577818" y="1384573"/>
            <a:ext cx="1087437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CUSTOMERS ORIENTED COMPANY, INNOVATIVE SOLUTIONS, LONG TERM COOPERATION</a:t>
            </a:r>
          </a:p>
        </p:txBody>
      </p:sp>
    </p:spTree>
    <p:extLst>
      <p:ext uri="{BB962C8B-B14F-4D97-AF65-F5344CB8AC3E}">
        <p14:creationId xmlns:p14="http://schemas.microsoft.com/office/powerpoint/2010/main" val="300910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estkotnik 16">
            <a:extLst>
              <a:ext uri="{FF2B5EF4-FFF2-40B4-BE49-F238E27FC236}">
                <a16:creationId xmlns:a16="http://schemas.microsoft.com/office/drawing/2014/main" id="{00165A22-A5B8-4CC3-BEE1-1411305B770A}"/>
              </a:ext>
            </a:extLst>
          </p:cNvPr>
          <p:cNvSpPr/>
          <p:nvPr/>
        </p:nvSpPr>
        <p:spPr>
          <a:xfrm>
            <a:off x="9216970" y="3971080"/>
            <a:ext cx="3790310" cy="326750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Šestkotnik 15">
            <a:extLst>
              <a:ext uri="{FF2B5EF4-FFF2-40B4-BE49-F238E27FC236}">
                <a16:creationId xmlns:a16="http://schemas.microsoft.com/office/drawing/2014/main" id="{5B368763-7401-484B-BC50-FD19F75A4873}"/>
              </a:ext>
            </a:extLst>
          </p:cNvPr>
          <p:cNvSpPr/>
          <p:nvPr/>
        </p:nvSpPr>
        <p:spPr>
          <a:xfrm>
            <a:off x="9865953" y="3269619"/>
            <a:ext cx="1636856" cy="14110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Šestkotnik 14">
            <a:extLst>
              <a:ext uri="{FF2B5EF4-FFF2-40B4-BE49-F238E27FC236}">
                <a16:creationId xmlns:a16="http://schemas.microsoft.com/office/drawing/2014/main" id="{A6DD349B-7B8A-4F97-8933-D35676B5E774}"/>
              </a:ext>
            </a:extLst>
          </p:cNvPr>
          <p:cNvSpPr/>
          <p:nvPr/>
        </p:nvSpPr>
        <p:spPr>
          <a:xfrm>
            <a:off x="8331415" y="2391551"/>
            <a:ext cx="1636856" cy="14110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Šestkotnik 13">
            <a:extLst>
              <a:ext uri="{FF2B5EF4-FFF2-40B4-BE49-F238E27FC236}">
                <a16:creationId xmlns:a16="http://schemas.microsoft.com/office/drawing/2014/main" id="{69E8AE7A-1125-4357-B8F0-6D3EE3B7FEE1}"/>
              </a:ext>
            </a:extLst>
          </p:cNvPr>
          <p:cNvSpPr/>
          <p:nvPr/>
        </p:nvSpPr>
        <p:spPr>
          <a:xfrm>
            <a:off x="6813766" y="3247976"/>
            <a:ext cx="1636856" cy="14110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Šestkotnik 12">
            <a:extLst>
              <a:ext uri="{FF2B5EF4-FFF2-40B4-BE49-F238E27FC236}">
                <a16:creationId xmlns:a16="http://schemas.microsoft.com/office/drawing/2014/main" id="{547C6347-BBE1-40E4-A912-638FAE2CCE44}"/>
              </a:ext>
            </a:extLst>
          </p:cNvPr>
          <p:cNvSpPr/>
          <p:nvPr/>
        </p:nvSpPr>
        <p:spPr>
          <a:xfrm>
            <a:off x="5284065" y="4128636"/>
            <a:ext cx="1636856" cy="14110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8426512-E202-435A-9B57-D3749D21E76D}"/>
              </a:ext>
            </a:extLst>
          </p:cNvPr>
          <p:cNvGrpSpPr/>
          <p:nvPr/>
        </p:nvGrpSpPr>
        <p:grpSpPr>
          <a:xfrm>
            <a:off x="658813" y="2726104"/>
            <a:ext cx="6466309" cy="2805063"/>
            <a:chOff x="658813" y="2006468"/>
            <a:chExt cx="6466309" cy="2805063"/>
          </a:xfrm>
        </p:grpSpPr>
        <p:sp>
          <p:nvSpPr>
            <p:cNvPr id="24" name="Elipsa 23">
              <a:extLst>
                <a:ext uri="{FF2B5EF4-FFF2-40B4-BE49-F238E27FC236}">
                  <a16:creationId xmlns:a16="http://schemas.microsoft.com/office/drawing/2014/main" id="{2E670743-8892-4CF5-9B5C-39223406B11B}"/>
                </a:ext>
              </a:extLst>
            </p:cNvPr>
            <p:cNvSpPr/>
            <p:nvPr/>
          </p:nvSpPr>
          <p:spPr>
            <a:xfrm>
              <a:off x="658813" y="2303241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" name="Elipsa 24">
              <a:extLst>
                <a:ext uri="{FF2B5EF4-FFF2-40B4-BE49-F238E27FC236}">
                  <a16:creationId xmlns:a16="http://schemas.microsoft.com/office/drawing/2014/main" id="{0823CFF8-C2D0-4527-8880-4F9A29DFAC44}"/>
                </a:ext>
              </a:extLst>
            </p:cNvPr>
            <p:cNvSpPr/>
            <p:nvPr/>
          </p:nvSpPr>
          <p:spPr>
            <a:xfrm>
              <a:off x="658813" y="3407791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Elipsa 26">
              <a:extLst>
                <a:ext uri="{FF2B5EF4-FFF2-40B4-BE49-F238E27FC236}">
                  <a16:creationId xmlns:a16="http://schemas.microsoft.com/office/drawing/2014/main" id="{BAB09FD7-647A-40E5-B7EA-44B4C8AAC7F9}"/>
                </a:ext>
              </a:extLst>
            </p:cNvPr>
            <p:cNvSpPr/>
            <p:nvPr/>
          </p:nvSpPr>
          <p:spPr>
            <a:xfrm>
              <a:off x="658813" y="3953572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74C5D986-E433-40A7-858C-5CF0C832EEED}"/>
                </a:ext>
              </a:extLst>
            </p:cNvPr>
            <p:cNvSpPr txBox="1"/>
            <p:nvPr/>
          </p:nvSpPr>
          <p:spPr>
            <a:xfrm>
              <a:off x="777454" y="2006468"/>
              <a:ext cx="6347668" cy="2805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40 % OF THE PRODUCT ARE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YOUNGER THAN THREE YEARS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OUR INNOVATIVE TECHNOLOGY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INVESTMENT 11 %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DEVELOPMENT 5 %</a:t>
              </a:r>
            </a:p>
          </p:txBody>
        </p:sp>
      </p:grpSp>
      <p:pic>
        <p:nvPicPr>
          <p:cNvPr id="3" name="Slika 2" descr="Slika, ki vsebuje besede orodje, zobnik&#10;&#10;Opis je samodejno ustvarjen">
            <a:extLst>
              <a:ext uri="{FF2B5EF4-FFF2-40B4-BE49-F238E27FC236}">
                <a16:creationId xmlns:a16="http://schemas.microsoft.com/office/drawing/2014/main" id="{FCD249F6-7F65-412B-A4CA-37C341142B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122" y="3456033"/>
            <a:ext cx="1021290" cy="100511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660B8A9-5618-4470-96E5-6AD95C57C5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315" y="2599609"/>
            <a:ext cx="1295056" cy="1092874"/>
          </a:xfrm>
          <a:prstGeom prst="rect">
            <a:avLst/>
          </a:prstGeom>
        </p:spPr>
      </p:pic>
      <p:pic>
        <p:nvPicPr>
          <p:cNvPr id="8" name="Slika 7" descr="Slika, ki vsebuje besede orodje, motor&#10;&#10;Opis je samodejno ustvarjen">
            <a:extLst>
              <a:ext uri="{FF2B5EF4-FFF2-40B4-BE49-F238E27FC236}">
                <a16:creationId xmlns:a16="http://schemas.microsoft.com/office/drawing/2014/main" id="{33B2B6A7-9465-431B-9467-3781B1EFC7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870" y="4326375"/>
            <a:ext cx="1047325" cy="1039645"/>
          </a:xfrm>
          <a:prstGeom prst="rect">
            <a:avLst/>
          </a:prstGeom>
        </p:spPr>
      </p:pic>
      <p:pic>
        <p:nvPicPr>
          <p:cNvPr id="6" name="Slika 5" descr="Slika, ki vsebuje besede notranji, bela, projektor&#10;&#10;Opis je samodejno ustvarjen">
            <a:extLst>
              <a:ext uri="{FF2B5EF4-FFF2-40B4-BE49-F238E27FC236}">
                <a16:creationId xmlns:a16="http://schemas.microsoft.com/office/drawing/2014/main" id="{95861955-FA45-432C-A836-333906C088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742" y="3593165"/>
            <a:ext cx="1261278" cy="791242"/>
          </a:xfrm>
          <a:prstGeom prst="rect">
            <a:avLst/>
          </a:prstGeom>
        </p:spPr>
      </p:pic>
      <p:sp>
        <p:nvSpPr>
          <p:cNvPr id="12" name="Šestkotnik 11">
            <a:extLst>
              <a:ext uri="{FF2B5EF4-FFF2-40B4-BE49-F238E27FC236}">
                <a16:creationId xmlns:a16="http://schemas.microsoft.com/office/drawing/2014/main" id="{F0B725EE-8058-4EC8-9504-97947D06CCD5}"/>
              </a:ext>
            </a:extLst>
          </p:cNvPr>
          <p:cNvSpPr/>
          <p:nvPr/>
        </p:nvSpPr>
        <p:spPr>
          <a:xfrm>
            <a:off x="8348304" y="4128636"/>
            <a:ext cx="1636856" cy="14110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Šestkotnik 17">
            <a:extLst>
              <a:ext uri="{FF2B5EF4-FFF2-40B4-BE49-F238E27FC236}">
                <a16:creationId xmlns:a16="http://schemas.microsoft.com/office/drawing/2014/main" id="{0D668298-974A-4A39-96BC-F00A23180C2E}"/>
              </a:ext>
            </a:extLst>
          </p:cNvPr>
          <p:cNvSpPr/>
          <p:nvPr/>
        </p:nvSpPr>
        <p:spPr>
          <a:xfrm>
            <a:off x="6823460" y="4899292"/>
            <a:ext cx="1662704" cy="141108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 descr="Slika, ki vsebuje besede igrača, LEGO, notranji&#10;&#10;Opis je samodejno ustvarjen">
            <a:extLst>
              <a:ext uri="{FF2B5EF4-FFF2-40B4-BE49-F238E27FC236}">
                <a16:creationId xmlns:a16="http://schemas.microsoft.com/office/drawing/2014/main" id="{8DA68B45-F613-4533-8FF1-95E3EEB0D3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354" y="4395070"/>
            <a:ext cx="1188773" cy="836907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E4714CC4-BE3F-432D-86ED-F13B9C0D231A}"/>
              </a:ext>
            </a:extLst>
          </p:cNvPr>
          <p:cNvSpPr txBox="1"/>
          <p:nvPr/>
        </p:nvSpPr>
        <p:spPr>
          <a:xfrm>
            <a:off x="4671213" y="427043"/>
            <a:ext cx="69725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INVESTMENT AND DEVELOPMENT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CD96AB4E-BBFC-4736-8557-DC18FB1C0C13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D893F119-FEC8-404D-BAC6-570C22B478CE}"/>
              </a:ext>
            </a:extLst>
          </p:cNvPr>
          <p:cNvSpPr/>
          <p:nvPr/>
        </p:nvSpPr>
        <p:spPr>
          <a:xfrm>
            <a:off x="658813" y="5231682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245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predmet&#10;&#10;Opis je samodejno ustvarjen">
            <a:extLst>
              <a:ext uri="{FF2B5EF4-FFF2-40B4-BE49-F238E27FC236}">
                <a16:creationId xmlns:a16="http://schemas.microsoft.com/office/drawing/2014/main" id="{792DFAD3-712B-4B62-855E-9760775B55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662" y="2954468"/>
            <a:ext cx="2826433" cy="3025563"/>
          </a:xfrm>
          <a:prstGeom prst="rect">
            <a:avLst/>
          </a:prstGeom>
        </p:spPr>
      </p:pic>
      <p:sp>
        <p:nvSpPr>
          <p:cNvPr id="34" name="Šestkotnik 33">
            <a:extLst>
              <a:ext uri="{FF2B5EF4-FFF2-40B4-BE49-F238E27FC236}">
                <a16:creationId xmlns:a16="http://schemas.microsoft.com/office/drawing/2014/main" id="{C3449B1E-1E78-47E4-832A-988DCA379A27}"/>
              </a:ext>
            </a:extLst>
          </p:cNvPr>
          <p:cNvSpPr/>
          <p:nvPr/>
        </p:nvSpPr>
        <p:spPr>
          <a:xfrm>
            <a:off x="9074824" y="3567862"/>
            <a:ext cx="2027197" cy="1747583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Slika 6" descr="Slika, ki vsebuje besede rastlina, vaza&#10;&#10;Opis je samodejno ustvarjen">
            <a:extLst>
              <a:ext uri="{FF2B5EF4-FFF2-40B4-BE49-F238E27FC236}">
                <a16:creationId xmlns:a16="http://schemas.microsoft.com/office/drawing/2014/main" id="{E9147D00-475F-42FC-AA95-D8614DF559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570" y="2713782"/>
            <a:ext cx="3093569" cy="3311520"/>
          </a:xfrm>
          <a:prstGeom prst="rect">
            <a:avLst/>
          </a:prstGeom>
        </p:spPr>
      </p:pic>
      <p:sp>
        <p:nvSpPr>
          <p:cNvPr id="30" name="Šestkotnik 29">
            <a:extLst>
              <a:ext uri="{FF2B5EF4-FFF2-40B4-BE49-F238E27FC236}">
                <a16:creationId xmlns:a16="http://schemas.microsoft.com/office/drawing/2014/main" id="{3A40E39E-57E9-4A9D-87DF-0A725CDBEBAE}"/>
              </a:ext>
            </a:extLst>
          </p:cNvPr>
          <p:cNvSpPr/>
          <p:nvPr/>
        </p:nvSpPr>
        <p:spPr>
          <a:xfrm>
            <a:off x="5080744" y="3587941"/>
            <a:ext cx="2027197" cy="1747583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Šestkotnik 25">
            <a:extLst>
              <a:ext uri="{FF2B5EF4-FFF2-40B4-BE49-F238E27FC236}">
                <a16:creationId xmlns:a16="http://schemas.microsoft.com/office/drawing/2014/main" id="{043CC5AB-D007-4EA9-B60C-CA55C26AA7DB}"/>
              </a:ext>
            </a:extLst>
          </p:cNvPr>
          <p:cNvSpPr/>
          <p:nvPr/>
        </p:nvSpPr>
        <p:spPr>
          <a:xfrm>
            <a:off x="1086664" y="3733864"/>
            <a:ext cx="2027197" cy="1747583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FC8A5149-8F45-4EF1-9CEA-405C3FA6AE61}"/>
              </a:ext>
            </a:extLst>
          </p:cNvPr>
          <p:cNvSpPr/>
          <p:nvPr/>
        </p:nvSpPr>
        <p:spPr>
          <a:xfrm>
            <a:off x="1279878" y="2251839"/>
            <a:ext cx="1640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rPr>
              <a:t>LESS MATERIAL</a:t>
            </a:r>
          </a:p>
        </p:txBody>
      </p:sp>
      <p:sp>
        <p:nvSpPr>
          <p:cNvPr id="36" name="Pravokotnik 35">
            <a:extLst>
              <a:ext uri="{FF2B5EF4-FFF2-40B4-BE49-F238E27FC236}">
                <a16:creationId xmlns:a16="http://schemas.microsoft.com/office/drawing/2014/main" id="{4FC1F20E-A987-48E7-B04F-EBD2966DB241}"/>
              </a:ext>
            </a:extLst>
          </p:cNvPr>
          <p:cNvSpPr/>
          <p:nvPr/>
        </p:nvSpPr>
        <p:spPr>
          <a:xfrm>
            <a:off x="5052927" y="2260443"/>
            <a:ext cx="2053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rPr>
              <a:t>HIGHER EFFICIENCY</a:t>
            </a:r>
          </a:p>
          <a:p>
            <a:pPr algn="ctr">
              <a:defRPr/>
            </a:pPr>
            <a:r>
              <a:rPr lang="sl-SI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rPr>
              <a:t>180GWh</a:t>
            </a:r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F2156C8D-943F-454A-B0EF-75770B31A6FD}"/>
              </a:ext>
            </a:extLst>
          </p:cNvPr>
          <p:cNvSpPr/>
          <p:nvPr/>
        </p:nvSpPr>
        <p:spPr>
          <a:xfrm>
            <a:off x="9325457" y="2260606"/>
            <a:ext cx="1525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rPr>
              <a:t>LOWER NOISE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B1A67FB-2F06-4B22-9EFF-EDC16D6FAD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791" y="3886546"/>
            <a:ext cx="965994" cy="96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BEA173C1-DA9C-4F7D-852D-C54E599BB5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1106" y="3917139"/>
            <a:ext cx="1050317" cy="10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9CC55E5F-1628-46E8-A7F5-DA1377DBD2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50" y="3951178"/>
            <a:ext cx="1025387" cy="10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64B33483-8293-49DA-8A07-BDBBF34C6D85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ENVIRONMENT CARE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CBEBE86-A33B-432C-92B4-17DD20BAE374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328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2252AA34-1D40-40C7-AA94-E34D884FDC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196" y="981075"/>
            <a:ext cx="4229023" cy="5766850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2986F948-A879-4CC5-A21F-A4A7932FADA5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R&amp;D COMPETENCES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5AB60BF5-3C3A-4C62-A434-ED7A83C027AA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409F1A5B-D0A2-4FB2-88F6-4DA0120A7338}"/>
              </a:ext>
            </a:extLst>
          </p:cNvPr>
          <p:cNvSpPr txBox="1"/>
          <p:nvPr/>
        </p:nvSpPr>
        <p:spPr>
          <a:xfrm>
            <a:off x="760301" y="2208703"/>
            <a:ext cx="6818312" cy="5170646"/>
          </a:xfrm>
          <a:prstGeom prst="rect">
            <a:avLst/>
          </a:prstGeom>
          <a:noFill/>
        </p:spPr>
        <p:txBody>
          <a:bodyPr wrap="square" lIns="0" tIns="0" spcCol="0" rtlCol="0">
            <a:spAutoFit/>
          </a:bodyPr>
          <a:lstStyle/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MOTOR DESIGN AND CONSTRUCTION</a:t>
            </a:r>
          </a:p>
          <a:p>
            <a:pPr>
              <a:defRPr/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fast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response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and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usage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of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advanced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CAD/CAM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tools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and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rapid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prototyping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700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ROTODYNAMIC</a:t>
            </a:r>
          </a:p>
          <a:p>
            <a:pPr>
              <a:defRPr/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robust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low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level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the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vibration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stable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life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time, … (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Ansys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)</a:t>
            </a:r>
          </a:p>
          <a:p>
            <a:pPr>
              <a:defRPr/>
            </a:pPr>
            <a:endParaRPr lang="sl-SI" sz="700" b="1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ELECTROMAGNETIC</a:t>
            </a:r>
          </a:p>
          <a:p>
            <a:pPr>
              <a:defRPr/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lamination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design,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low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looses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(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Ansys-Magneto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)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AERODYNAMIC</a:t>
            </a:r>
          </a:p>
          <a:p>
            <a:pPr>
              <a:defRPr/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optimal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design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of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blowers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fans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, … (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Ansys-Fluent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)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ACOUSTIC</a:t>
            </a:r>
          </a:p>
          <a:p>
            <a:pPr>
              <a:defRPr/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low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noise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levels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identification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of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avoid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the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critical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noise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frequences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(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Bruel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&amp;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Kjaer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)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ELECTRONIC</a:t>
            </a:r>
          </a:p>
          <a:p>
            <a:pPr>
              <a:defRPr/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controller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design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for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BLDC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and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BLAC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motors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(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Altium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design)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MATERIALS</a:t>
            </a:r>
          </a:p>
          <a:p>
            <a:pPr>
              <a:defRPr/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analysis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and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verification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of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materials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700" b="1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TESTING</a:t>
            </a:r>
          </a:p>
          <a:p>
            <a:pPr>
              <a:defRPr/>
            </a:pP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performing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testing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structure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testing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,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clima</a:t>
            </a:r>
            <a:r>
              <a:rPr lang="sl-SI" sz="1300" dirty="0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 Emoji" panose="020B0502040204020203" pitchFamily="34" charset="0"/>
              </a:rPr>
              <a:t>testing</a:t>
            </a:r>
            <a:endParaRPr lang="sl-SI" sz="13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C39429E3-EC4B-4378-ACC7-253B8F3AAC50}"/>
              </a:ext>
            </a:extLst>
          </p:cNvPr>
          <p:cNvSpPr/>
          <p:nvPr/>
        </p:nvSpPr>
        <p:spPr>
          <a:xfrm>
            <a:off x="663331" y="2241550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C3AFF97F-F51D-406C-92E0-2D74913A1770}"/>
              </a:ext>
            </a:extLst>
          </p:cNvPr>
          <p:cNvSpPr/>
          <p:nvPr/>
        </p:nvSpPr>
        <p:spPr>
          <a:xfrm>
            <a:off x="664999" y="2749868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9537332B-2FB8-4481-BD16-1284B54A9383}"/>
              </a:ext>
            </a:extLst>
          </p:cNvPr>
          <p:cNvSpPr/>
          <p:nvPr/>
        </p:nvSpPr>
        <p:spPr>
          <a:xfrm>
            <a:off x="663328" y="3241613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C34BCF42-54B5-476F-B415-0AE23E9FEDF8}"/>
              </a:ext>
            </a:extLst>
          </p:cNvPr>
          <p:cNvSpPr/>
          <p:nvPr/>
        </p:nvSpPr>
        <p:spPr>
          <a:xfrm>
            <a:off x="663328" y="3747629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976B2299-881A-46D1-BF6D-7550111EB5D2}"/>
              </a:ext>
            </a:extLst>
          </p:cNvPr>
          <p:cNvSpPr/>
          <p:nvPr/>
        </p:nvSpPr>
        <p:spPr>
          <a:xfrm>
            <a:off x="663327" y="4262645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avokotnik 25">
            <a:extLst>
              <a:ext uri="{FF2B5EF4-FFF2-40B4-BE49-F238E27FC236}">
                <a16:creationId xmlns:a16="http://schemas.microsoft.com/office/drawing/2014/main" id="{B89E82CA-9B02-4F1A-B027-12C57FC27222}"/>
              </a:ext>
            </a:extLst>
          </p:cNvPr>
          <p:cNvSpPr/>
          <p:nvPr/>
        </p:nvSpPr>
        <p:spPr>
          <a:xfrm>
            <a:off x="663326" y="4758281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88C2D17B-E7B0-4A92-999E-5EFBE300D3AD}"/>
              </a:ext>
            </a:extLst>
          </p:cNvPr>
          <p:cNvSpPr/>
          <p:nvPr/>
        </p:nvSpPr>
        <p:spPr>
          <a:xfrm>
            <a:off x="663325" y="5260406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3E2F5A00-E144-4EC5-A300-E334637844E8}"/>
              </a:ext>
            </a:extLst>
          </p:cNvPr>
          <p:cNvSpPr/>
          <p:nvPr/>
        </p:nvSpPr>
        <p:spPr>
          <a:xfrm>
            <a:off x="663325" y="5775422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860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5">
            <a:extLst>
              <a:ext uri="{FF2B5EF4-FFF2-40B4-BE49-F238E27FC236}">
                <a16:creationId xmlns:a16="http://schemas.microsoft.com/office/drawing/2014/main" id="{69B0B747-B7A9-442A-B219-53917ADD6E65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KEY TECHNOLOGIES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Šestkotnik 13">
            <a:extLst>
              <a:ext uri="{FF2B5EF4-FFF2-40B4-BE49-F238E27FC236}">
                <a16:creationId xmlns:a16="http://schemas.microsoft.com/office/drawing/2014/main" id="{9A4BABE7-739E-4E64-890F-D8853BF4FED5}"/>
              </a:ext>
            </a:extLst>
          </p:cNvPr>
          <p:cNvSpPr/>
          <p:nvPr/>
        </p:nvSpPr>
        <p:spPr>
          <a:xfrm>
            <a:off x="9366501" y="4054044"/>
            <a:ext cx="2217650" cy="1911768"/>
          </a:xfrm>
          <a:prstGeom prst="hexagon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751"/>
                      </a14:imgEffect>
                      <a14:imgEffect>
                        <a14:saturation sat="85000"/>
                      </a14:imgEffect>
                      <a14:imgEffect>
                        <a14:brightnessContrast bright="20000" contras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Šestkotnik 15">
            <a:extLst>
              <a:ext uri="{FF2B5EF4-FFF2-40B4-BE49-F238E27FC236}">
                <a16:creationId xmlns:a16="http://schemas.microsoft.com/office/drawing/2014/main" id="{D9723FE0-1128-4507-8ED8-B8BBA13C6AFF}"/>
              </a:ext>
            </a:extLst>
          </p:cNvPr>
          <p:cNvSpPr/>
          <p:nvPr/>
        </p:nvSpPr>
        <p:spPr>
          <a:xfrm>
            <a:off x="9366501" y="1953369"/>
            <a:ext cx="2217650" cy="1911768"/>
          </a:xfrm>
          <a:prstGeom prst="hexagon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Šestkotnik 16">
            <a:extLst>
              <a:ext uri="{FF2B5EF4-FFF2-40B4-BE49-F238E27FC236}">
                <a16:creationId xmlns:a16="http://schemas.microsoft.com/office/drawing/2014/main" id="{7AE5C018-11A1-4AA2-9063-DE022DBAC91D}"/>
              </a:ext>
            </a:extLst>
          </p:cNvPr>
          <p:cNvSpPr/>
          <p:nvPr/>
        </p:nvSpPr>
        <p:spPr>
          <a:xfrm>
            <a:off x="5534139" y="4049449"/>
            <a:ext cx="2217650" cy="1911768"/>
          </a:xfrm>
          <a:prstGeom prst="hexagon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8" name="Šestkotnik 17">
            <a:extLst>
              <a:ext uri="{FF2B5EF4-FFF2-40B4-BE49-F238E27FC236}">
                <a16:creationId xmlns:a16="http://schemas.microsoft.com/office/drawing/2014/main" id="{40F28DCA-8AB4-4D30-8EC0-7B1C52A5F33A}"/>
              </a:ext>
            </a:extLst>
          </p:cNvPr>
          <p:cNvSpPr/>
          <p:nvPr/>
        </p:nvSpPr>
        <p:spPr>
          <a:xfrm>
            <a:off x="7450320" y="3009502"/>
            <a:ext cx="2217650" cy="1911768"/>
          </a:xfrm>
          <a:prstGeom prst="hexagon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Šestkotnik 19">
            <a:extLst>
              <a:ext uri="{FF2B5EF4-FFF2-40B4-BE49-F238E27FC236}">
                <a16:creationId xmlns:a16="http://schemas.microsoft.com/office/drawing/2014/main" id="{87A40B28-1FCD-4216-A128-6CBA7262138D}"/>
              </a:ext>
            </a:extLst>
          </p:cNvPr>
          <p:cNvSpPr/>
          <p:nvPr/>
        </p:nvSpPr>
        <p:spPr>
          <a:xfrm>
            <a:off x="7424320" y="5085470"/>
            <a:ext cx="2269649" cy="1956594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58E72B3-A3DB-4594-805B-174A336D303C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B80D1820-B5BE-4F5A-8E9C-22C0B96A908C}"/>
              </a:ext>
            </a:extLst>
          </p:cNvPr>
          <p:cNvSpPr txBox="1"/>
          <p:nvPr/>
        </p:nvSpPr>
        <p:spPr>
          <a:xfrm>
            <a:off x="760301" y="2208703"/>
            <a:ext cx="6818312" cy="5252720"/>
          </a:xfrm>
          <a:prstGeom prst="rect">
            <a:avLst/>
          </a:prstGeom>
          <a:noFill/>
        </p:spPr>
        <p:txBody>
          <a:bodyPr wrap="square" lIns="0" tIns="0" spcCol="0" rtlCol="0">
            <a:spAutoFit/>
          </a:bodyPr>
          <a:lstStyle/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DESIGN AND PRODUCTION OF TOOLS</a:t>
            </a:r>
          </a:p>
          <a:p>
            <a:pPr marL="0" lvl="1">
              <a:lnSpc>
                <a:spcPts val="173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Stamping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moulding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overmoulding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die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casting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tools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,…</a:t>
            </a:r>
          </a:p>
          <a:p>
            <a:pPr>
              <a:defRPr/>
            </a:pPr>
            <a:endParaRPr lang="sl-SI" sz="700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STAMPING AND STACKING</a:t>
            </a:r>
          </a:p>
          <a:p>
            <a:pPr marL="0" lvl="1">
              <a:lnSpc>
                <a:spcPts val="173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Rotor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stator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stacks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or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without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interlocking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straight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or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slanted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slots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indexing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…</a:t>
            </a:r>
          </a:p>
          <a:p>
            <a:pPr>
              <a:defRPr/>
            </a:pPr>
            <a:endParaRPr lang="sl-SI" sz="700" b="1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OVERMOULDING OF LAMINATED STACKS, MAGNETS AND INSERTS </a:t>
            </a:r>
          </a:p>
          <a:p>
            <a:pPr>
              <a:defRPr/>
            </a:pP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Insulation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protection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increased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thermal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conductivity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structural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functionality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,…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INJECTION MOULDING OF TERMOSETS (BMC)</a:t>
            </a:r>
          </a:p>
          <a:p>
            <a:pPr marL="0" lvl="1">
              <a:lnSpc>
                <a:spcPts val="173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Optional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moulding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inserts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automated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visual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geometry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inspection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,…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BONDING TECHNOLOGIES</a:t>
            </a:r>
          </a:p>
          <a:p>
            <a:pPr marL="0" lvl="1">
              <a:lnSpc>
                <a:spcPts val="173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Laser,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ultrasound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heat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wealding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glueing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,…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ASSEMBLY AUTOMATIZATION AND DIGITALIZATION </a:t>
            </a:r>
          </a:p>
          <a:p>
            <a:pPr marL="0" lvl="1">
              <a:lnSpc>
                <a:spcPts val="173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Proces design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industrialisation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100%-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multy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-parameter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contol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,… </a:t>
            </a:r>
          </a:p>
          <a:p>
            <a:pPr>
              <a:defRPr/>
            </a:pPr>
            <a:endParaRPr lang="sl-SI" sz="7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MOTOR ASSEMBLY TECHNOLOGY</a:t>
            </a:r>
          </a:p>
          <a:p>
            <a:pPr marL="0" lvl="1">
              <a:lnSpc>
                <a:spcPts val="173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Winding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magnetising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balancing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,…</a:t>
            </a:r>
          </a:p>
          <a:p>
            <a:pPr>
              <a:defRPr/>
            </a:pPr>
            <a:endParaRPr lang="sl-SI" sz="700" b="1" dirty="0">
              <a:solidFill>
                <a:srgbClr val="FF0000"/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r>
              <a:rPr lang="sl-SI" sz="1300" dirty="0">
                <a:solidFill>
                  <a:srgbClr val="FF0000"/>
                </a:solidFill>
                <a:ea typeface="Segoe UI Emoji" panose="020B0502040204020203" pitchFamily="34" charset="0"/>
              </a:rPr>
              <a:t>REVERSE ENGINEERING AND RAPID PROTOTYPING</a:t>
            </a:r>
          </a:p>
          <a:p>
            <a:pPr marL="0" lvl="1">
              <a:lnSpc>
                <a:spcPts val="173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3D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optical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scaning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3D laser </a:t>
            </a:r>
            <a:r>
              <a:rPr lang="sl-SI" sz="1300" dirty="0" err="1">
                <a:solidFill>
                  <a:schemeClr val="bg2">
                    <a:lumMod val="50000"/>
                  </a:schemeClr>
                </a:solidFill>
              </a:rPr>
              <a:t>printing</a:t>
            </a:r>
            <a:r>
              <a:rPr lang="sl-SI" sz="1300" dirty="0">
                <a:solidFill>
                  <a:schemeClr val="bg2">
                    <a:lumMod val="50000"/>
                  </a:schemeClr>
                </a:solidFill>
              </a:rPr>
              <a:t>, …</a:t>
            </a:r>
          </a:p>
          <a:p>
            <a:pPr>
              <a:defRPr/>
            </a:pP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4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  <a:p>
            <a:pPr>
              <a:defRPr/>
            </a:pPr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  <a:ea typeface="Segoe UI Emoji" panose="020B0502040204020203" pitchFamily="34" charset="0"/>
            </a:endParaRP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D13A326E-2968-4A08-A164-FC65097EB440}"/>
              </a:ext>
            </a:extLst>
          </p:cNvPr>
          <p:cNvSpPr/>
          <p:nvPr/>
        </p:nvSpPr>
        <p:spPr>
          <a:xfrm>
            <a:off x="663331" y="2241550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9CECE483-7819-4BAE-9514-BF69F8874FEB}"/>
              </a:ext>
            </a:extLst>
          </p:cNvPr>
          <p:cNvSpPr/>
          <p:nvPr/>
        </p:nvSpPr>
        <p:spPr>
          <a:xfrm>
            <a:off x="658813" y="2782839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ravokotnik 32">
            <a:extLst>
              <a:ext uri="{FF2B5EF4-FFF2-40B4-BE49-F238E27FC236}">
                <a16:creationId xmlns:a16="http://schemas.microsoft.com/office/drawing/2014/main" id="{27A897C6-3DA0-4120-84BB-F92E85B7FFFA}"/>
              </a:ext>
            </a:extLst>
          </p:cNvPr>
          <p:cNvSpPr/>
          <p:nvPr/>
        </p:nvSpPr>
        <p:spPr>
          <a:xfrm>
            <a:off x="658813" y="3297855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ravokotnik 33">
            <a:extLst>
              <a:ext uri="{FF2B5EF4-FFF2-40B4-BE49-F238E27FC236}">
                <a16:creationId xmlns:a16="http://schemas.microsoft.com/office/drawing/2014/main" id="{779BA9BA-9C89-4BB2-8B42-D45CAE6AC369}"/>
              </a:ext>
            </a:extLst>
          </p:cNvPr>
          <p:cNvSpPr/>
          <p:nvPr/>
        </p:nvSpPr>
        <p:spPr>
          <a:xfrm>
            <a:off x="666094" y="3812871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7828A5BB-C838-47C9-B659-9FC42CBCD6B2}"/>
              </a:ext>
            </a:extLst>
          </p:cNvPr>
          <p:cNvSpPr/>
          <p:nvPr/>
        </p:nvSpPr>
        <p:spPr>
          <a:xfrm>
            <a:off x="666094" y="4327296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ravokotnik 35">
            <a:extLst>
              <a:ext uri="{FF2B5EF4-FFF2-40B4-BE49-F238E27FC236}">
                <a16:creationId xmlns:a16="http://schemas.microsoft.com/office/drawing/2014/main" id="{C8F71098-97AA-4C5A-9C08-2B8A25C79F32}"/>
              </a:ext>
            </a:extLst>
          </p:cNvPr>
          <p:cNvSpPr/>
          <p:nvPr/>
        </p:nvSpPr>
        <p:spPr>
          <a:xfrm>
            <a:off x="660780" y="4843513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E904284E-12EE-44AE-8784-D54D0D08BD01}"/>
              </a:ext>
            </a:extLst>
          </p:cNvPr>
          <p:cNvSpPr/>
          <p:nvPr/>
        </p:nvSpPr>
        <p:spPr>
          <a:xfrm>
            <a:off x="666094" y="5357938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Pravokotnik 37">
            <a:extLst>
              <a:ext uri="{FF2B5EF4-FFF2-40B4-BE49-F238E27FC236}">
                <a16:creationId xmlns:a16="http://schemas.microsoft.com/office/drawing/2014/main" id="{FBFA0D5C-EE6B-4918-B8EA-AE14A0737898}"/>
              </a:ext>
            </a:extLst>
          </p:cNvPr>
          <p:cNvSpPr/>
          <p:nvPr/>
        </p:nvSpPr>
        <p:spPr>
          <a:xfrm>
            <a:off x="666094" y="5872104"/>
            <a:ext cx="45719" cy="318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46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65D519E-C9C5-42AB-B29D-EA8F5F02F007}"/>
              </a:ext>
            </a:extLst>
          </p:cNvPr>
          <p:cNvSpPr txBox="1"/>
          <p:nvPr/>
        </p:nvSpPr>
        <p:spPr>
          <a:xfrm>
            <a:off x="548283" y="2427739"/>
            <a:ext cx="4815172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8770" algn="just">
              <a:lnSpc>
                <a:spcPct val="90000"/>
              </a:lnSpc>
              <a:spcAft>
                <a:spcPts val="800"/>
              </a:spcAft>
            </a:pPr>
            <a:r>
              <a:rPr lang="sl-SI" sz="1600" b="1" i="0" dirty="0" err="1">
                <a:solidFill>
                  <a:schemeClr val="bg2">
                    <a:lumMod val="50000"/>
                  </a:schemeClr>
                </a:solidFill>
                <a:effectLst/>
              </a:rPr>
              <a:t>Tradition</a:t>
            </a:r>
            <a:r>
              <a:rPr lang="sl-SI" sz="1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en-US" sz="1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and loyal employees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 are the foundations that have made </a:t>
            </a:r>
            <a:r>
              <a:rPr lang="en-US" sz="1600" b="0" i="0" dirty="0" err="1">
                <a:solidFill>
                  <a:schemeClr val="bg2">
                    <a:lumMod val="50000"/>
                  </a:schemeClr>
                </a:solidFill>
                <a:effectLst/>
              </a:rPr>
              <a:t>Domel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 a reliable partner since 1946.</a:t>
            </a:r>
            <a:endParaRPr lang="sl-SI" sz="1600" b="0" i="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318770" algn="just">
              <a:lnSpc>
                <a:spcPct val="90000"/>
              </a:lnSpc>
              <a:spcAft>
                <a:spcPts val="800"/>
              </a:spcAft>
            </a:pPr>
            <a:endParaRPr lang="sl-SI" sz="16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90000"/>
              </a:lnSpc>
              <a:spcAft>
                <a:spcPts val="800"/>
              </a:spcAft>
            </a:pPr>
            <a:r>
              <a:rPr lang="en-US" sz="1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Vertical integration and a broad range of technological knowledge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 are our competitive advantages. Our operating procedures feature high-tech equipment, automation and </a:t>
            </a:r>
            <a:r>
              <a:rPr lang="en-US" sz="1600" b="0" i="0" dirty="0" err="1">
                <a:solidFill>
                  <a:schemeClr val="bg2">
                    <a:lumMod val="50000"/>
                  </a:schemeClr>
                </a:solidFill>
                <a:effectLst/>
              </a:rPr>
              <a:t>roboti</a:t>
            </a:r>
            <a:r>
              <a:rPr lang="sl-SI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z</a:t>
            </a:r>
            <a:r>
              <a:rPr lang="en-US" sz="1600" b="0" i="0" dirty="0" err="1">
                <a:solidFill>
                  <a:schemeClr val="bg2">
                    <a:lumMod val="50000"/>
                  </a:schemeClr>
                </a:solidFill>
                <a:effectLst/>
              </a:rPr>
              <a:t>ation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, which form the basis for building competitiveness and excellence.</a:t>
            </a:r>
            <a:endParaRPr lang="sl-SI" sz="16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90000"/>
              </a:lnSpc>
              <a:spcAft>
                <a:spcPts val="800"/>
              </a:spcAft>
            </a:pPr>
            <a:endParaRPr lang="sl-SI" sz="16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90000"/>
              </a:lnSpc>
              <a:spcAft>
                <a:spcPts val="800"/>
              </a:spcAft>
            </a:pP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Our </a:t>
            </a:r>
            <a:r>
              <a:rPr lang="en-US" sz="1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sustainable and innovative products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 are the result of in-house development and technologies. We demonstrate this through being a developmental supplier to the world’s top brands.</a:t>
            </a:r>
            <a:endParaRPr lang="sl-SI" sz="16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2E670743-8892-4CF5-9B5C-39223406B11B}"/>
              </a:ext>
            </a:extLst>
          </p:cNvPr>
          <p:cNvSpPr/>
          <p:nvPr/>
        </p:nvSpPr>
        <p:spPr>
          <a:xfrm>
            <a:off x="803275" y="2523531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BAB09FD7-647A-40E5-B7EA-44B4C8AAC7F9}"/>
              </a:ext>
            </a:extLst>
          </p:cNvPr>
          <p:cNvSpPr/>
          <p:nvPr/>
        </p:nvSpPr>
        <p:spPr>
          <a:xfrm>
            <a:off x="803275" y="5341807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4F56B2CC-33AC-462D-A74E-02104B2D1167}"/>
              </a:ext>
            </a:extLst>
          </p:cNvPr>
          <p:cNvSpPr/>
          <p:nvPr/>
        </p:nvSpPr>
        <p:spPr>
          <a:xfrm>
            <a:off x="803275" y="3613618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Šestkotnik 15">
            <a:extLst>
              <a:ext uri="{FF2B5EF4-FFF2-40B4-BE49-F238E27FC236}">
                <a16:creationId xmlns:a16="http://schemas.microsoft.com/office/drawing/2014/main" id="{52DFF269-420A-4E7B-AA63-32B666BC0947}"/>
              </a:ext>
            </a:extLst>
          </p:cNvPr>
          <p:cNvSpPr/>
          <p:nvPr/>
        </p:nvSpPr>
        <p:spPr>
          <a:xfrm>
            <a:off x="5891556" y="4089309"/>
            <a:ext cx="2139463" cy="184436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3" name="Šestkotnik 22">
            <a:extLst>
              <a:ext uri="{FF2B5EF4-FFF2-40B4-BE49-F238E27FC236}">
                <a16:creationId xmlns:a16="http://schemas.microsoft.com/office/drawing/2014/main" id="{DEC961B5-3C0D-43F9-B602-A3B899F519ED}"/>
              </a:ext>
            </a:extLst>
          </p:cNvPr>
          <p:cNvSpPr/>
          <p:nvPr/>
        </p:nvSpPr>
        <p:spPr>
          <a:xfrm>
            <a:off x="7716955" y="3070863"/>
            <a:ext cx="2139463" cy="1844365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8" name="Šestkotnik 27">
            <a:extLst>
              <a:ext uri="{FF2B5EF4-FFF2-40B4-BE49-F238E27FC236}">
                <a16:creationId xmlns:a16="http://schemas.microsoft.com/office/drawing/2014/main" id="{68E941E1-40E8-4661-862A-4725681561BB}"/>
              </a:ext>
            </a:extLst>
          </p:cNvPr>
          <p:cNvSpPr/>
          <p:nvPr/>
        </p:nvSpPr>
        <p:spPr>
          <a:xfrm>
            <a:off x="9542354" y="2035109"/>
            <a:ext cx="2139463" cy="1844365"/>
          </a:xfrm>
          <a:prstGeom prst="hexagon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5" name="Slika 4" descr="Slika, ki vsebuje besede drevo, zunanje, staro, bela&#10;&#10;Opis je samodejno ustvarjen">
            <a:extLst>
              <a:ext uri="{FF2B5EF4-FFF2-40B4-BE49-F238E27FC236}">
                <a16:creationId xmlns:a16="http://schemas.microsoft.com/office/drawing/2014/main" id="{053E60C1-55E3-4A07-84A6-1C740754D3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556" y="4088667"/>
            <a:ext cx="2139463" cy="1844365"/>
          </a:xfrm>
          <a:prstGeom prst="hexagon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B177D1A5-5F47-4C98-B0EF-834D50EE6FA0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MAIN ADVANTAGES OF DOMEL GROUP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E6B4A77-CBCC-4B01-8214-D01A5ADB9797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7206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>
            <a:extLst>
              <a:ext uri="{FF2B5EF4-FFF2-40B4-BE49-F238E27FC236}">
                <a16:creationId xmlns:a16="http://schemas.microsoft.com/office/drawing/2014/main" id="{59FFDFEE-08F1-4A36-85E2-5ED664DDE408}"/>
              </a:ext>
            </a:extLst>
          </p:cNvPr>
          <p:cNvGrpSpPr/>
          <p:nvPr/>
        </p:nvGrpSpPr>
        <p:grpSpPr>
          <a:xfrm>
            <a:off x="1830500" y="1638667"/>
            <a:ext cx="6466309" cy="4455515"/>
            <a:chOff x="658813" y="1752066"/>
            <a:chExt cx="6466309" cy="4455515"/>
          </a:xfrm>
        </p:grpSpPr>
        <p:sp>
          <p:nvSpPr>
            <p:cNvPr id="17" name="Elipsa 16">
              <a:extLst>
                <a:ext uri="{FF2B5EF4-FFF2-40B4-BE49-F238E27FC236}">
                  <a16:creationId xmlns:a16="http://schemas.microsoft.com/office/drawing/2014/main" id="{B777ED32-BE34-4D83-8AFD-AA11EB8E506A}"/>
                </a:ext>
              </a:extLst>
            </p:cNvPr>
            <p:cNvSpPr/>
            <p:nvPr/>
          </p:nvSpPr>
          <p:spPr>
            <a:xfrm>
              <a:off x="658813" y="2049704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" name="Elipsa 17">
              <a:extLst>
                <a:ext uri="{FF2B5EF4-FFF2-40B4-BE49-F238E27FC236}">
                  <a16:creationId xmlns:a16="http://schemas.microsoft.com/office/drawing/2014/main" id="{6A4E3DA2-F859-4DF3-8F8E-F9F331454EA0}"/>
                </a:ext>
              </a:extLst>
            </p:cNvPr>
            <p:cNvSpPr/>
            <p:nvPr/>
          </p:nvSpPr>
          <p:spPr>
            <a:xfrm>
              <a:off x="658813" y="3147381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" name="Elipsa 18">
              <a:extLst>
                <a:ext uri="{FF2B5EF4-FFF2-40B4-BE49-F238E27FC236}">
                  <a16:creationId xmlns:a16="http://schemas.microsoft.com/office/drawing/2014/main" id="{360875E3-49EE-4EF5-A00D-D3663FB12F1C}"/>
                </a:ext>
              </a:extLst>
            </p:cNvPr>
            <p:cNvSpPr/>
            <p:nvPr/>
          </p:nvSpPr>
          <p:spPr>
            <a:xfrm>
              <a:off x="658813" y="3695561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" name="Elipsa 19">
              <a:extLst>
                <a:ext uri="{FF2B5EF4-FFF2-40B4-BE49-F238E27FC236}">
                  <a16:creationId xmlns:a16="http://schemas.microsoft.com/office/drawing/2014/main" id="{8A50EF1F-9E0B-45EF-B5F0-4EA67DA7917B}"/>
                </a:ext>
              </a:extLst>
            </p:cNvPr>
            <p:cNvSpPr/>
            <p:nvPr/>
          </p:nvSpPr>
          <p:spPr>
            <a:xfrm>
              <a:off x="658813" y="2599201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BB9BB7DB-54CA-4AD0-A7DA-8C366DDD8D57}"/>
                </a:ext>
              </a:extLst>
            </p:cNvPr>
            <p:cNvSpPr txBox="1"/>
            <p:nvPr/>
          </p:nvSpPr>
          <p:spPr>
            <a:xfrm>
              <a:off x="777454" y="1752066"/>
              <a:ext cx="6347668" cy="445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ISO 14001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ISO 9001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IATF 16949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ISO 13485</a:t>
              </a:r>
            </a:p>
            <a:p>
              <a:pPr>
                <a:lnSpc>
                  <a:spcPct val="150000"/>
                </a:lnSpc>
                <a:defRPr/>
              </a:pPr>
              <a:endParaRPr lang="sl-SI" sz="2400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Project management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 err="1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SixSigma</a:t>
              </a: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 DMAIC, DFSS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sl-SI" sz="2400" dirty="0" err="1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Lean</a:t>
              </a:r>
              <a:r>
                <a:rPr lang="sl-SI" sz="2400" dirty="0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 </a:t>
              </a:r>
              <a:r>
                <a:rPr lang="sl-SI" sz="2400" dirty="0" err="1">
                  <a:solidFill>
                    <a:schemeClr val="bg2">
                      <a:lumMod val="50000"/>
                    </a:schemeClr>
                  </a:solidFill>
                  <a:ea typeface="Segoe UI Emoji" panose="020B0502040204020203" pitchFamily="34" charset="0"/>
                </a:rPr>
                <a:t>Production</a:t>
              </a:r>
              <a:endParaRPr lang="sl-SI" sz="2400" dirty="0">
                <a:solidFill>
                  <a:schemeClr val="bg2">
                    <a:lumMod val="50000"/>
                  </a:schemeClr>
                </a:solidFill>
                <a:ea typeface="Segoe UI Emoji" panose="020B0502040204020203" pitchFamily="34" charset="0"/>
              </a:endParaRPr>
            </a:p>
          </p:txBody>
        </p:sp>
        <p:sp>
          <p:nvSpPr>
            <p:cNvPr id="24" name="Elipsa 23">
              <a:extLst>
                <a:ext uri="{FF2B5EF4-FFF2-40B4-BE49-F238E27FC236}">
                  <a16:creationId xmlns:a16="http://schemas.microsoft.com/office/drawing/2014/main" id="{F121BFAD-CAB0-4ACA-A7C9-238B3F3884A5}"/>
                </a:ext>
              </a:extLst>
            </p:cNvPr>
            <p:cNvSpPr/>
            <p:nvPr/>
          </p:nvSpPr>
          <p:spPr>
            <a:xfrm>
              <a:off x="658813" y="4794649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" name="Elipsa 24">
              <a:extLst>
                <a:ext uri="{FF2B5EF4-FFF2-40B4-BE49-F238E27FC236}">
                  <a16:creationId xmlns:a16="http://schemas.microsoft.com/office/drawing/2014/main" id="{9ACCF820-9049-4186-81C0-DE674E83D6AC}"/>
                </a:ext>
              </a:extLst>
            </p:cNvPr>
            <p:cNvSpPr/>
            <p:nvPr/>
          </p:nvSpPr>
          <p:spPr>
            <a:xfrm>
              <a:off x="658813" y="5344146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" name="Elipsa 25">
              <a:extLst>
                <a:ext uri="{FF2B5EF4-FFF2-40B4-BE49-F238E27FC236}">
                  <a16:creationId xmlns:a16="http://schemas.microsoft.com/office/drawing/2014/main" id="{4BFC0BAF-DC8F-4DD5-BF87-FEE73B07FD10}"/>
                </a:ext>
              </a:extLst>
            </p:cNvPr>
            <p:cNvSpPr/>
            <p:nvPr/>
          </p:nvSpPr>
          <p:spPr>
            <a:xfrm>
              <a:off x="658813" y="5893752"/>
              <a:ext cx="112396" cy="112396"/>
            </a:xfrm>
            <a:prstGeom prst="ellipse">
              <a:avLst/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D46CD556-0B21-4D57-B6E8-B6C5D7F579E8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STANDARDS AND TOOL FOR EXCELLENCE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Šestkotnik 26">
            <a:extLst>
              <a:ext uri="{FF2B5EF4-FFF2-40B4-BE49-F238E27FC236}">
                <a16:creationId xmlns:a16="http://schemas.microsoft.com/office/drawing/2014/main" id="{55B982D7-9D03-42ED-9FA8-D05ED01F52D5}"/>
              </a:ext>
            </a:extLst>
          </p:cNvPr>
          <p:cNvSpPr/>
          <p:nvPr/>
        </p:nvSpPr>
        <p:spPr>
          <a:xfrm>
            <a:off x="6343618" y="2659786"/>
            <a:ext cx="3180083" cy="2741451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8" name="Šestkotnik 27">
            <a:extLst>
              <a:ext uri="{FF2B5EF4-FFF2-40B4-BE49-F238E27FC236}">
                <a16:creationId xmlns:a16="http://schemas.microsoft.com/office/drawing/2014/main" id="{E9803848-B4E8-47EA-A0A0-BA1E0EE43C02}"/>
              </a:ext>
            </a:extLst>
          </p:cNvPr>
          <p:cNvSpPr/>
          <p:nvPr/>
        </p:nvSpPr>
        <p:spPr>
          <a:xfrm>
            <a:off x="9183094" y="4031956"/>
            <a:ext cx="2350093" cy="202594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9" name="Šestkotnik 28">
            <a:extLst>
              <a:ext uri="{FF2B5EF4-FFF2-40B4-BE49-F238E27FC236}">
                <a16:creationId xmlns:a16="http://schemas.microsoft.com/office/drawing/2014/main" id="{F6DBDF74-502D-420C-AC76-5FFE6007F971}"/>
              </a:ext>
            </a:extLst>
          </p:cNvPr>
          <p:cNvSpPr/>
          <p:nvPr/>
        </p:nvSpPr>
        <p:spPr>
          <a:xfrm>
            <a:off x="10536964" y="1168541"/>
            <a:ext cx="3459684" cy="298248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839E2137-C2DE-41A4-8F4C-75A494B78D3D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22707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5">
            <a:extLst>
              <a:ext uri="{FF2B5EF4-FFF2-40B4-BE49-F238E27FC236}">
                <a16:creationId xmlns:a16="http://schemas.microsoft.com/office/drawing/2014/main" id="{C6DD21A6-FC74-4636-989B-48AE6FB9B54A}"/>
              </a:ext>
            </a:extLst>
          </p:cNvPr>
          <p:cNvSpPr txBox="1"/>
          <p:nvPr/>
        </p:nvSpPr>
        <p:spPr>
          <a:xfrm>
            <a:off x="551676" y="2264826"/>
            <a:ext cx="39814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2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MISSION</a:t>
            </a:r>
            <a:endParaRPr lang="ko-KR" altLang="en-US" sz="28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17">
            <a:extLst>
              <a:ext uri="{FF2B5EF4-FFF2-40B4-BE49-F238E27FC236}">
                <a16:creationId xmlns:a16="http://schemas.microsoft.com/office/drawing/2014/main" id="{BFA86E47-A0AB-4427-849E-5D6A7AF42351}"/>
              </a:ext>
            </a:extLst>
          </p:cNvPr>
          <p:cNvSpPr txBox="1"/>
          <p:nvPr/>
        </p:nvSpPr>
        <p:spPr>
          <a:xfrm>
            <a:off x="551677" y="2742119"/>
            <a:ext cx="4994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Domel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is a socially responsible company. As a </a:t>
            </a:r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GLOBAL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DEVELOPER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and </a:t>
            </a:r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SUPPLIER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of advanced solutions in the field of electric motors and components based on our own innovative technologies, we enable the growth and sustainable</a:t>
            </a:r>
            <a:r>
              <a:rPr lang="sl-SI" sz="16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development of the </a:t>
            </a:r>
            <a:r>
              <a:rPr lang="en-GB" sz="1600" dirty="0" err="1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Domel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group,</a:t>
            </a:r>
            <a:r>
              <a:rPr lang="sl-SI" sz="16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in this way providing quality jobs in the broader environment.</a:t>
            </a:r>
            <a:endParaRPr lang="sl-SI" sz="1600" dirty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E66F4D1B-BF7C-4780-A5BF-FE4BFFA3E217}"/>
              </a:ext>
            </a:extLst>
          </p:cNvPr>
          <p:cNvSpPr txBox="1"/>
          <p:nvPr/>
        </p:nvSpPr>
        <p:spPr>
          <a:xfrm>
            <a:off x="551676" y="4650670"/>
            <a:ext cx="39814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28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VISION</a:t>
            </a:r>
            <a:endParaRPr lang="ko-KR" altLang="en-US" sz="28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15E690D1-B9E7-4853-8EF0-BB612ED86F1E}"/>
              </a:ext>
            </a:extLst>
          </p:cNvPr>
          <p:cNvSpPr txBox="1"/>
          <p:nvPr/>
        </p:nvSpPr>
        <p:spPr>
          <a:xfrm>
            <a:off x="551677" y="5127962"/>
            <a:ext cx="489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We are a global development supplier of EC systems and components and maintain a leading position as a developer in the vacuum </a:t>
            </a:r>
            <a:r>
              <a:rPr lang="sl-SI" sz="1600" dirty="0" err="1">
                <a:solidFill>
                  <a:schemeClr val="bg2">
                    <a:lumMod val="50000"/>
                  </a:schemeClr>
                </a:solidFill>
              </a:rPr>
              <a:t>units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market.</a:t>
            </a:r>
            <a:endParaRPr lang="sl-SI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Šestkotnik 11">
            <a:extLst>
              <a:ext uri="{FF2B5EF4-FFF2-40B4-BE49-F238E27FC236}">
                <a16:creationId xmlns:a16="http://schemas.microsoft.com/office/drawing/2014/main" id="{16199409-9238-4BCA-9FED-D6817AE49FF6}"/>
              </a:ext>
            </a:extLst>
          </p:cNvPr>
          <p:cNvSpPr/>
          <p:nvPr/>
        </p:nvSpPr>
        <p:spPr>
          <a:xfrm>
            <a:off x="6343618" y="2659786"/>
            <a:ext cx="3180083" cy="2741451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Šestkotnik 12">
            <a:extLst>
              <a:ext uri="{FF2B5EF4-FFF2-40B4-BE49-F238E27FC236}">
                <a16:creationId xmlns:a16="http://schemas.microsoft.com/office/drawing/2014/main" id="{05E2AB43-C174-43C7-A166-456FEAB334CB}"/>
              </a:ext>
            </a:extLst>
          </p:cNvPr>
          <p:cNvSpPr/>
          <p:nvPr/>
        </p:nvSpPr>
        <p:spPr>
          <a:xfrm>
            <a:off x="9183094" y="4031956"/>
            <a:ext cx="2350093" cy="202594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4" name="Šestkotnik 13">
            <a:extLst>
              <a:ext uri="{FF2B5EF4-FFF2-40B4-BE49-F238E27FC236}">
                <a16:creationId xmlns:a16="http://schemas.microsoft.com/office/drawing/2014/main" id="{D89FF768-0EBD-4443-92F7-7F6BB95A79A8}"/>
              </a:ext>
            </a:extLst>
          </p:cNvPr>
          <p:cNvSpPr/>
          <p:nvPr/>
        </p:nvSpPr>
        <p:spPr>
          <a:xfrm>
            <a:off x="10536964" y="1168541"/>
            <a:ext cx="3459684" cy="298248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F83A6F6-6A03-4519-8A36-343B3EA94880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MISSION &amp; VISION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E3BA974-7D3B-477C-92FA-A0EADAE654CF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0032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1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65D519E-C9C5-42AB-B29D-EA8F5F02F007}"/>
              </a:ext>
            </a:extLst>
          </p:cNvPr>
          <p:cNvSpPr txBox="1"/>
          <p:nvPr/>
        </p:nvSpPr>
        <p:spPr>
          <a:xfrm>
            <a:off x="548284" y="2395371"/>
            <a:ext cx="4872910" cy="338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877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We operate </a:t>
            </a:r>
            <a:r>
              <a:rPr lang="sl-SI" sz="1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glob</a:t>
            </a:r>
            <a:r>
              <a:rPr lang="en-US" sz="1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ally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. </a:t>
            </a:r>
            <a:r>
              <a:rPr lang="en-US" sz="1600" b="0" i="0" dirty="0" err="1">
                <a:solidFill>
                  <a:schemeClr val="bg2">
                    <a:lumMod val="50000"/>
                  </a:schemeClr>
                </a:solidFill>
                <a:effectLst/>
              </a:rPr>
              <a:t>Domel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 is headquartered in Slovenia, with manufacturing plants in Slovenia, Serbia and China.</a:t>
            </a:r>
            <a:endParaRPr lang="sl-SI" sz="16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endParaRPr lang="sl-SI" sz="16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Our motors power </a:t>
            </a:r>
            <a:r>
              <a:rPr lang="en-US" sz="1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over 300 million appliances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 all over the world.</a:t>
            </a:r>
            <a:endParaRPr lang="sl-SI" sz="1600" b="0" i="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endParaRPr lang="sl-SI" sz="16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107000"/>
              </a:lnSpc>
              <a:spcAft>
                <a:spcPts val="800"/>
              </a:spcAft>
            </a:pP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The </a:t>
            </a:r>
            <a:r>
              <a:rPr lang="en-US" sz="1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quality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 of our final products is reflected in their </a:t>
            </a:r>
            <a:r>
              <a:rPr lang="en-US" sz="1600" b="1" i="0" dirty="0">
                <a:solidFill>
                  <a:schemeClr val="bg2">
                    <a:lumMod val="50000"/>
                  </a:schemeClr>
                </a:solidFill>
                <a:effectLst/>
              </a:rPr>
              <a:t>exceptionally long lifetimes, low noise and ultra-high efficiency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, which reduces power consumption.</a:t>
            </a:r>
            <a:endParaRPr lang="sl-SI" sz="16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2E670743-8892-4CF5-9B5C-39223406B11B}"/>
              </a:ext>
            </a:extLst>
          </p:cNvPr>
          <p:cNvSpPr/>
          <p:nvPr/>
        </p:nvSpPr>
        <p:spPr>
          <a:xfrm>
            <a:off x="803275" y="2527183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BAB09FD7-647A-40E5-B7EA-44B4C8AAC7F9}"/>
              </a:ext>
            </a:extLst>
          </p:cNvPr>
          <p:cNvSpPr/>
          <p:nvPr/>
        </p:nvSpPr>
        <p:spPr>
          <a:xfrm>
            <a:off x="803275" y="4747387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4F56B2CC-33AC-462D-A74E-02104B2D1167}"/>
              </a:ext>
            </a:extLst>
          </p:cNvPr>
          <p:cNvSpPr/>
          <p:nvPr/>
        </p:nvSpPr>
        <p:spPr>
          <a:xfrm>
            <a:off x="803275" y="3771716"/>
            <a:ext cx="112396" cy="112396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Šestkotnik 7">
            <a:extLst>
              <a:ext uri="{FF2B5EF4-FFF2-40B4-BE49-F238E27FC236}">
                <a16:creationId xmlns:a16="http://schemas.microsoft.com/office/drawing/2014/main" id="{CE947807-FDCA-4459-9F05-4E91CE91F3E2}"/>
              </a:ext>
            </a:extLst>
          </p:cNvPr>
          <p:cNvSpPr/>
          <p:nvPr/>
        </p:nvSpPr>
        <p:spPr>
          <a:xfrm>
            <a:off x="5891556" y="4089309"/>
            <a:ext cx="2139463" cy="1844365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Šestkotnik 8">
            <a:extLst>
              <a:ext uri="{FF2B5EF4-FFF2-40B4-BE49-F238E27FC236}">
                <a16:creationId xmlns:a16="http://schemas.microsoft.com/office/drawing/2014/main" id="{63C5501C-F870-470D-B4CD-3DEF1DDCE458}"/>
              </a:ext>
            </a:extLst>
          </p:cNvPr>
          <p:cNvSpPr/>
          <p:nvPr/>
        </p:nvSpPr>
        <p:spPr>
          <a:xfrm>
            <a:off x="7716955" y="3070863"/>
            <a:ext cx="2139463" cy="184436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Šestkotnik 11">
            <a:extLst>
              <a:ext uri="{FF2B5EF4-FFF2-40B4-BE49-F238E27FC236}">
                <a16:creationId xmlns:a16="http://schemas.microsoft.com/office/drawing/2014/main" id="{6436C711-EC89-46B0-A1E4-3FF244C50056}"/>
              </a:ext>
            </a:extLst>
          </p:cNvPr>
          <p:cNvSpPr/>
          <p:nvPr/>
        </p:nvSpPr>
        <p:spPr>
          <a:xfrm>
            <a:off x="9542354" y="2035109"/>
            <a:ext cx="2139463" cy="1844365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BDB7ECE-F2B9-42B2-8A6C-8FA497F7F0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019" y="3262925"/>
            <a:ext cx="1355036" cy="1408175"/>
          </a:xfrm>
          <a:prstGeom prst="rect">
            <a:avLst/>
          </a:prstGeom>
        </p:spPr>
      </p:pic>
      <p:pic>
        <p:nvPicPr>
          <p:cNvPr id="13" name="Slika 12" descr="Slika, ki vsebuje besede notranji, bela, projektor&#10;&#10;Opis je samodejno ustvarjen">
            <a:extLst>
              <a:ext uri="{FF2B5EF4-FFF2-40B4-BE49-F238E27FC236}">
                <a16:creationId xmlns:a16="http://schemas.microsoft.com/office/drawing/2014/main" id="{BB501164-CCA7-4248-930A-D84975CEC7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288" y="2423557"/>
            <a:ext cx="1701594" cy="1067467"/>
          </a:xfrm>
          <a:prstGeom prst="rect">
            <a:avLst/>
          </a:prstGeom>
        </p:spPr>
      </p:pic>
      <p:sp>
        <p:nvSpPr>
          <p:cNvPr id="19" name="Elipsa 18">
            <a:extLst>
              <a:ext uri="{FF2B5EF4-FFF2-40B4-BE49-F238E27FC236}">
                <a16:creationId xmlns:a16="http://schemas.microsoft.com/office/drawing/2014/main" id="{1C190585-292C-47D9-8206-9BA77B8212F6}"/>
              </a:ext>
            </a:extLst>
          </p:cNvPr>
          <p:cNvSpPr/>
          <p:nvPr/>
        </p:nvSpPr>
        <p:spPr>
          <a:xfrm>
            <a:off x="7716955" y="5143499"/>
            <a:ext cx="55445" cy="55445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5CF4F3AF-9023-49F0-BC42-CD7CDEFB729B}"/>
              </a:ext>
            </a:extLst>
          </p:cNvPr>
          <p:cNvSpPr/>
          <p:nvPr/>
        </p:nvSpPr>
        <p:spPr>
          <a:xfrm>
            <a:off x="6281810" y="4859783"/>
            <a:ext cx="55445" cy="55445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C62E4DDB-517C-48D7-A8B8-BB79122ADFE1}"/>
              </a:ext>
            </a:extLst>
          </p:cNvPr>
          <p:cNvSpPr/>
          <p:nvPr/>
        </p:nvSpPr>
        <p:spPr>
          <a:xfrm>
            <a:off x="6363556" y="4887505"/>
            <a:ext cx="55445" cy="55445"/>
          </a:xfrm>
          <a:prstGeom prst="ellipse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E8D1B74-E36E-4DA4-AB1F-608C8EC89972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D76C3971-DE91-49B2-9A10-5515B317FCCC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MAIN ADVANTAGES OF DOMEL GROUP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8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id="{3B5025D7-C3E9-46F4-9475-FA90F017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523" y="1383126"/>
            <a:ext cx="6522165" cy="5225143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F79B1772-C901-4617-BF8B-9929DFDF27D5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VALUES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85867BB-3D80-45FE-96DC-968896EC8107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875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otnik 24">
            <a:extLst>
              <a:ext uri="{FF2B5EF4-FFF2-40B4-BE49-F238E27FC236}">
                <a16:creationId xmlns:a16="http://schemas.microsoft.com/office/drawing/2014/main" id="{A02B93DC-6503-4FEA-8901-4E22710BFE61}"/>
              </a:ext>
            </a:extLst>
          </p:cNvPr>
          <p:cNvSpPr/>
          <p:nvPr/>
        </p:nvSpPr>
        <p:spPr>
          <a:xfrm>
            <a:off x="970405" y="6012924"/>
            <a:ext cx="121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LOKACIJ</a:t>
            </a:r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1BA67CC5-9A85-4D94-B208-F606907F30BB}"/>
              </a:ext>
            </a:extLst>
          </p:cNvPr>
          <p:cNvSpPr/>
          <p:nvPr/>
        </p:nvSpPr>
        <p:spPr>
          <a:xfrm>
            <a:off x="5237472" y="6012924"/>
            <a:ext cx="175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ZAPOSLENIH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1C389E19-EC16-401A-B1EC-4C84576257EB}"/>
              </a:ext>
            </a:extLst>
          </p:cNvPr>
          <p:cNvSpPr/>
          <p:nvPr/>
        </p:nvSpPr>
        <p:spPr>
          <a:xfrm>
            <a:off x="9900429" y="6012924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MIO EUR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Segoe UI Semibold" panose="020B0702040204020203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6FDCE03-8DB3-45F0-8F97-829D7B365DB8}"/>
              </a:ext>
            </a:extLst>
          </p:cNvPr>
          <p:cNvGrpSpPr/>
          <p:nvPr/>
        </p:nvGrpSpPr>
        <p:grpSpPr>
          <a:xfrm>
            <a:off x="735053" y="1363792"/>
            <a:ext cx="1847995" cy="1593098"/>
            <a:chOff x="668378" y="1439196"/>
            <a:chExt cx="2027197" cy="1747583"/>
          </a:xfrm>
        </p:grpSpPr>
        <p:sp>
          <p:nvSpPr>
            <p:cNvPr id="2" name="Šestkotnik 1">
              <a:extLst>
                <a:ext uri="{FF2B5EF4-FFF2-40B4-BE49-F238E27FC236}">
                  <a16:creationId xmlns:a16="http://schemas.microsoft.com/office/drawing/2014/main" id="{0B85F358-5B89-4453-A725-D33600EB8B83}"/>
                </a:ext>
              </a:extLst>
            </p:cNvPr>
            <p:cNvSpPr/>
            <p:nvPr/>
          </p:nvSpPr>
          <p:spPr>
            <a:xfrm>
              <a:off x="668378" y="1439196"/>
              <a:ext cx="2027197" cy="1747583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Pravokotnik 37">
              <a:extLst>
                <a:ext uri="{FF2B5EF4-FFF2-40B4-BE49-F238E27FC236}">
                  <a16:creationId xmlns:a16="http://schemas.microsoft.com/office/drawing/2014/main" id="{B93F93D6-DDC0-4F97-9DA0-5FBA2F17C5F2}"/>
                </a:ext>
              </a:extLst>
            </p:cNvPr>
            <p:cNvSpPr/>
            <p:nvPr/>
          </p:nvSpPr>
          <p:spPr>
            <a:xfrm>
              <a:off x="1439196" y="1885797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Regular" panose="020B0503020203060202" pitchFamily="34" charset="-18"/>
                  <a:cs typeface="Segoe UI Semibold" panose="020B0702040204020203" pitchFamily="34" charset="0"/>
                </a:rPr>
                <a:t>6</a:t>
              </a:r>
              <a:endParaRPr lang="sl-SI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-18"/>
              </a:endParaRP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DD5C376-4F9F-48C5-8EA2-FF46F3042CBC}"/>
              </a:ext>
            </a:extLst>
          </p:cNvPr>
          <p:cNvGrpSpPr/>
          <p:nvPr/>
        </p:nvGrpSpPr>
        <p:grpSpPr>
          <a:xfrm>
            <a:off x="5146625" y="1363792"/>
            <a:ext cx="1847995" cy="1593098"/>
            <a:chOff x="5102448" y="1439196"/>
            <a:chExt cx="2027197" cy="1747583"/>
          </a:xfrm>
        </p:grpSpPr>
        <p:sp>
          <p:nvSpPr>
            <p:cNvPr id="46" name="Šestkotnik 45">
              <a:extLst>
                <a:ext uri="{FF2B5EF4-FFF2-40B4-BE49-F238E27FC236}">
                  <a16:creationId xmlns:a16="http://schemas.microsoft.com/office/drawing/2014/main" id="{1C5CCDE8-FAF4-4D72-9C0B-F0BFD3E8DB5A}"/>
                </a:ext>
              </a:extLst>
            </p:cNvPr>
            <p:cNvSpPr/>
            <p:nvPr/>
          </p:nvSpPr>
          <p:spPr>
            <a:xfrm>
              <a:off x="5102448" y="1439196"/>
              <a:ext cx="2027197" cy="1747583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9" name="Pravokotnik 38">
              <a:extLst>
                <a:ext uri="{FF2B5EF4-FFF2-40B4-BE49-F238E27FC236}">
                  <a16:creationId xmlns:a16="http://schemas.microsoft.com/office/drawing/2014/main" id="{C0FBDED2-C5DC-4DFF-8C57-DBFBA9845931}"/>
                </a:ext>
              </a:extLst>
            </p:cNvPr>
            <p:cNvSpPr/>
            <p:nvPr/>
          </p:nvSpPr>
          <p:spPr>
            <a:xfrm>
              <a:off x="5398540" y="1885797"/>
              <a:ext cx="1435008" cy="830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Regular" panose="020B0503020203060202" pitchFamily="34" charset="-18"/>
                  <a:cs typeface="Segoe UI Semibold" panose="020B0702040204020203" pitchFamily="34" charset="0"/>
                </a:rPr>
                <a:t>1394</a:t>
              </a:r>
              <a:endParaRPr lang="sl-SI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-18"/>
              </a:endParaRPr>
            </a:p>
          </p:txBody>
        </p:sp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9BE4C64-A2BE-4007-8927-11A20BCEADBB}"/>
              </a:ext>
            </a:extLst>
          </p:cNvPr>
          <p:cNvGrpSpPr/>
          <p:nvPr/>
        </p:nvGrpSpPr>
        <p:grpSpPr>
          <a:xfrm>
            <a:off x="9679499" y="1363792"/>
            <a:ext cx="1847995" cy="1593098"/>
            <a:chOff x="9505991" y="1439196"/>
            <a:chExt cx="2027197" cy="1747583"/>
          </a:xfrm>
        </p:grpSpPr>
        <p:sp>
          <p:nvSpPr>
            <p:cNvPr id="50" name="Šestkotnik 49">
              <a:extLst>
                <a:ext uri="{FF2B5EF4-FFF2-40B4-BE49-F238E27FC236}">
                  <a16:creationId xmlns:a16="http://schemas.microsoft.com/office/drawing/2014/main" id="{CCC9CD26-CB86-4CE4-B7D3-398236BF49C6}"/>
                </a:ext>
              </a:extLst>
            </p:cNvPr>
            <p:cNvSpPr/>
            <p:nvPr/>
          </p:nvSpPr>
          <p:spPr>
            <a:xfrm>
              <a:off x="9505991" y="1439196"/>
              <a:ext cx="2027197" cy="1747583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0" name="Pravokotnik 39">
              <a:extLst>
                <a:ext uri="{FF2B5EF4-FFF2-40B4-BE49-F238E27FC236}">
                  <a16:creationId xmlns:a16="http://schemas.microsoft.com/office/drawing/2014/main" id="{FE0172E8-E342-4504-9F5F-E432115B762F}"/>
                </a:ext>
              </a:extLst>
            </p:cNvPr>
            <p:cNvSpPr/>
            <p:nvPr/>
          </p:nvSpPr>
          <p:spPr>
            <a:xfrm>
              <a:off x="9961583" y="1885797"/>
              <a:ext cx="1116011" cy="830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ndon Grotesque Regular" panose="020B0503020203060202" pitchFamily="34" charset="-18"/>
                  <a:cs typeface="Segoe UI Semibold" panose="020B0702040204020203" pitchFamily="34" charset="0"/>
                </a:rPr>
                <a:t>150</a:t>
              </a:r>
              <a:endParaRPr lang="sl-SI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andon Grotesque Regular" panose="020B0503020203060202" pitchFamily="34" charset="-18"/>
              </a:endParaRPr>
            </a:p>
          </p:txBody>
        </p:sp>
      </p:grpSp>
      <p:pic>
        <p:nvPicPr>
          <p:cNvPr id="8" name="Slika 7" descr="Slika, ki vsebuje besede vlak, zunanje, stavba, stadion&#10;&#10;Opis je samodejno ustvarjen">
            <a:extLst>
              <a:ext uri="{FF2B5EF4-FFF2-40B4-BE49-F238E27FC236}">
                <a16:creationId xmlns:a16="http://schemas.microsoft.com/office/drawing/2014/main" id="{5309BB00-A26C-4024-AECC-897653813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444535"/>
            <a:ext cx="12192000" cy="3429000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8FE7A0FF-FAC5-4C33-BBF1-DC9BA76C3630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DOMEL GROUP TODAY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D3176981-6677-42F3-A2E3-0F8A65A3ACAB}"/>
              </a:ext>
            </a:extLst>
          </p:cNvPr>
          <p:cNvSpPr/>
          <p:nvPr/>
        </p:nvSpPr>
        <p:spPr>
          <a:xfrm>
            <a:off x="976845" y="3012497"/>
            <a:ext cx="1364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LOCATIONS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82AEE2FF-83A1-4A25-BD20-8378646D6221}"/>
              </a:ext>
            </a:extLst>
          </p:cNvPr>
          <p:cNvSpPr/>
          <p:nvPr/>
        </p:nvSpPr>
        <p:spPr>
          <a:xfrm>
            <a:off x="5386800" y="3012497"/>
            <a:ext cx="1418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EMPLOYEES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B6C9AA16-2A24-46C9-9E49-1CD6B4E98F14}"/>
              </a:ext>
            </a:extLst>
          </p:cNvPr>
          <p:cNvSpPr/>
          <p:nvPr/>
        </p:nvSpPr>
        <p:spPr>
          <a:xfrm>
            <a:off x="10040681" y="3012497"/>
            <a:ext cx="112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Semibold" panose="020B0702040204020203" pitchFamily="34" charset="0"/>
              </a:rPr>
              <a:t>MIO EUR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4B9749D3-32F1-4C9B-9256-A4924EB2DAAD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48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ravokotnik 50">
            <a:extLst>
              <a:ext uri="{FF2B5EF4-FFF2-40B4-BE49-F238E27FC236}">
                <a16:creationId xmlns:a16="http://schemas.microsoft.com/office/drawing/2014/main" id="{E1493A9A-713B-4BD1-A2FA-7B7B02C84A0C}"/>
              </a:ext>
            </a:extLst>
          </p:cNvPr>
          <p:cNvSpPr/>
          <p:nvPr/>
        </p:nvSpPr>
        <p:spPr>
          <a:xfrm>
            <a:off x="1101298" y="5863334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30.927 </a:t>
            </a:r>
            <a:r>
              <a:rPr lang="sl-SI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 Semibold" panose="020B0702040204020203" pitchFamily="34" charset="0"/>
              </a:rPr>
              <a:t>m2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Segoe UI Semibold" panose="020B0702040204020203" pitchFamily="34" charset="0"/>
            </a:endParaRPr>
          </a:p>
          <a:p>
            <a:pPr algn="ctr"/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57" name="Pravokotnik 56">
            <a:extLst>
              <a:ext uri="{FF2B5EF4-FFF2-40B4-BE49-F238E27FC236}">
                <a16:creationId xmlns:a16="http://schemas.microsoft.com/office/drawing/2014/main" id="{B104A4E1-B6E3-4F75-A8AC-E64E7DBB83BA}"/>
              </a:ext>
            </a:extLst>
          </p:cNvPr>
          <p:cNvSpPr/>
          <p:nvPr/>
        </p:nvSpPr>
        <p:spPr>
          <a:xfrm>
            <a:off x="856798" y="5608563"/>
            <a:ext cx="1529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ŽELEZNIKI / SLO</a:t>
            </a:r>
          </a:p>
        </p:txBody>
      </p:sp>
      <p:sp>
        <p:nvSpPr>
          <p:cNvPr id="53" name="Pravokotnik 52">
            <a:extLst>
              <a:ext uri="{FF2B5EF4-FFF2-40B4-BE49-F238E27FC236}">
                <a16:creationId xmlns:a16="http://schemas.microsoft.com/office/drawing/2014/main" id="{723DD5DB-332B-426F-90CF-500EFEBDD7A0}"/>
              </a:ext>
            </a:extLst>
          </p:cNvPr>
          <p:cNvSpPr/>
          <p:nvPr/>
        </p:nvSpPr>
        <p:spPr>
          <a:xfrm>
            <a:off x="2944865" y="5852263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4.620 </a:t>
            </a:r>
            <a:r>
              <a:rPr lang="sl-SI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 Semibold" panose="020B0702040204020203" pitchFamily="34" charset="0"/>
              </a:rPr>
              <a:t>m2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Segoe UI Semibold" panose="020B0702040204020203" pitchFamily="34" charset="0"/>
            </a:endParaRPr>
          </a:p>
          <a:p>
            <a:pPr algn="ctr"/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58" name="Pravokotnik 57">
            <a:extLst>
              <a:ext uri="{FF2B5EF4-FFF2-40B4-BE49-F238E27FC236}">
                <a16:creationId xmlns:a16="http://schemas.microsoft.com/office/drawing/2014/main" id="{CB1B7B95-BEA6-46C0-B871-D0992FEA64F0}"/>
              </a:ext>
            </a:extLst>
          </p:cNvPr>
          <p:cNvSpPr/>
          <p:nvPr/>
        </p:nvSpPr>
        <p:spPr>
          <a:xfrm>
            <a:off x="2636887" y="5608563"/>
            <a:ext cx="1488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ŽELEZNIKI/SLO</a:t>
            </a:r>
          </a:p>
        </p:txBody>
      </p:sp>
      <p:sp>
        <p:nvSpPr>
          <p:cNvPr id="54" name="Pravokotnik 53">
            <a:extLst>
              <a:ext uri="{FF2B5EF4-FFF2-40B4-BE49-F238E27FC236}">
                <a16:creationId xmlns:a16="http://schemas.microsoft.com/office/drawing/2014/main" id="{FD805A7B-2581-4EF7-96A4-A81C831EA3E3}"/>
              </a:ext>
            </a:extLst>
          </p:cNvPr>
          <p:cNvSpPr/>
          <p:nvPr/>
        </p:nvSpPr>
        <p:spPr>
          <a:xfrm>
            <a:off x="4685829" y="5850816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25.000 </a:t>
            </a:r>
            <a:r>
              <a:rPr lang="sl-SI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 Semibold" panose="020B0702040204020203" pitchFamily="34" charset="0"/>
              </a:rPr>
              <a:t>m2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Segoe UI Semibold" panose="020B0702040204020203" pitchFamily="34" charset="0"/>
            </a:endParaRPr>
          </a:p>
          <a:p>
            <a:pPr algn="ctr"/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59" name="Pravokotnik 58">
            <a:extLst>
              <a:ext uri="{FF2B5EF4-FFF2-40B4-BE49-F238E27FC236}">
                <a16:creationId xmlns:a16="http://schemas.microsoft.com/office/drawing/2014/main" id="{00E0E526-BE2E-464D-AD13-2D2FFF0804F9}"/>
              </a:ext>
            </a:extLst>
          </p:cNvPr>
          <p:cNvSpPr/>
          <p:nvPr/>
        </p:nvSpPr>
        <p:spPr>
          <a:xfrm>
            <a:off x="4528123" y="5608563"/>
            <a:ext cx="1262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TRATA / SLO</a:t>
            </a:r>
          </a:p>
        </p:txBody>
      </p:sp>
      <p:sp>
        <p:nvSpPr>
          <p:cNvPr id="55" name="Pravokotnik 54">
            <a:extLst>
              <a:ext uri="{FF2B5EF4-FFF2-40B4-BE49-F238E27FC236}">
                <a16:creationId xmlns:a16="http://schemas.microsoft.com/office/drawing/2014/main" id="{55EB45B4-AFC8-4F30-9C87-4BBCF8A20786}"/>
              </a:ext>
            </a:extLst>
          </p:cNvPr>
          <p:cNvSpPr/>
          <p:nvPr/>
        </p:nvSpPr>
        <p:spPr>
          <a:xfrm>
            <a:off x="6476134" y="5853671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13.725 </a:t>
            </a:r>
            <a:r>
              <a:rPr lang="sl-SI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 Semibold" panose="020B0702040204020203" pitchFamily="34" charset="0"/>
              </a:rPr>
              <a:t>m2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Segoe UI Semibold" panose="020B0702040204020203" pitchFamily="34" charset="0"/>
            </a:endParaRPr>
          </a:p>
          <a:p>
            <a:pPr algn="ctr"/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60" name="Pravokotnik 59">
            <a:extLst>
              <a:ext uri="{FF2B5EF4-FFF2-40B4-BE49-F238E27FC236}">
                <a16:creationId xmlns:a16="http://schemas.microsoft.com/office/drawing/2014/main" id="{58B6A1BE-26FA-40C1-B3E0-1D894D52E093}"/>
              </a:ext>
            </a:extLst>
          </p:cNvPr>
          <p:cNvSpPr/>
          <p:nvPr/>
        </p:nvSpPr>
        <p:spPr>
          <a:xfrm>
            <a:off x="6286698" y="5608563"/>
            <a:ext cx="1345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RETEČE / SLO</a:t>
            </a:r>
          </a:p>
        </p:txBody>
      </p:sp>
      <p:sp>
        <p:nvSpPr>
          <p:cNvPr id="56" name="Pravokotnik 55">
            <a:extLst>
              <a:ext uri="{FF2B5EF4-FFF2-40B4-BE49-F238E27FC236}">
                <a16:creationId xmlns:a16="http://schemas.microsoft.com/office/drawing/2014/main" id="{41674570-8A50-4F03-8907-99301017C1B2}"/>
              </a:ext>
            </a:extLst>
          </p:cNvPr>
          <p:cNvSpPr/>
          <p:nvPr/>
        </p:nvSpPr>
        <p:spPr>
          <a:xfrm>
            <a:off x="10071827" y="5852263"/>
            <a:ext cx="875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3.200 m2</a:t>
            </a:r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61" name="Pravokotnik 60">
            <a:extLst>
              <a:ext uri="{FF2B5EF4-FFF2-40B4-BE49-F238E27FC236}">
                <a16:creationId xmlns:a16="http://schemas.microsoft.com/office/drawing/2014/main" id="{49395B99-25DF-4A17-ABEE-9E2574555DD6}"/>
              </a:ext>
            </a:extLst>
          </p:cNvPr>
          <p:cNvSpPr/>
          <p:nvPr/>
        </p:nvSpPr>
        <p:spPr>
          <a:xfrm>
            <a:off x="9498261" y="5608563"/>
            <a:ext cx="2017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SUZHOU /CHINA</a:t>
            </a:r>
          </a:p>
        </p:txBody>
      </p:sp>
      <p:sp>
        <p:nvSpPr>
          <p:cNvPr id="86" name="Pravokotnik 85">
            <a:extLst>
              <a:ext uri="{FF2B5EF4-FFF2-40B4-BE49-F238E27FC236}">
                <a16:creationId xmlns:a16="http://schemas.microsoft.com/office/drawing/2014/main" id="{63A8204C-1DCF-4714-A16E-6AA3E6A71141}"/>
              </a:ext>
            </a:extLst>
          </p:cNvPr>
          <p:cNvSpPr/>
          <p:nvPr/>
        </p:nvSpPr>
        <p:spPr>
          <a:xfrm>
            <a:off x="8283966" y="5863334"/>
            <a:ext cx="875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1.600 m2</a:t>
            </a:r>
            <a:endParaRPr lang="en-US" sz="1400" b="1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87" name="Pravokotnik 86">
            <a:extLst>
              <a:ext uri="{FF2B5EF4-FFF2-40B4-BE49-F238E27FC236}">
                <a16:creationId xmlns:a16="http://schemas.microsoft.com/office/drawing/2014/main" id="{C18D9025-1AA7-48AB-87CF-A7CBE9719DB1}"/>
              </a:ext>
            </a:extLst>
          </p:cNvPr>
          <p:cNvSpPr/>
          <p:nvPr/>
        </p:nvSpPr>
        <p:spPr>
          <a:xfrm>
            <a:off x="8059597" y="5608563"/>
            <a:ext cx="1345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ODŽACI / SRB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AD0F9436-96C9-43D0-BBCF-6FADD2036D45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LOCATIONS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Šestkotnik 37">
            <a:extLst>
              <a:ext uri="{FF2B5EF4-FFF2-40B4-BE49-F238E27FC236}">
                <a16:creationId xmlns:a16="http://schemas.microsoft.com/office/drawing/2014/main" id="{A4FAB2C4-0B2A-46A1-A33C-42E534F28B99}"/>
              </a:ext>
            </a:extLst>
          </p:cNvPr>
          <p:cNvSpPr/>
          <p:nvPr/>
        </p:nvSpPr>
        <p:spPr>
          <a:xfrm>
            <a:off x="597833" y="3222935"/>
            <a:ext cx="2047161" cy="1764794"/>
          </a:xfrm>
          <a:prstGeom prst="hexagon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9" name="Šestkotnik 38">
            <a:extLst>
              <a:ext uri="{FF2B5EF4-FFF2-40B4-BE49-F238E27FC236}">
                <a16:creationId xmlns:a16="http://schemas.microsoft.com/office/drawing/2014/main" id="{7B532AF4-3F00-4EC2-8932-B1B288A8B371}"/>
              </a:ext>
            </a:extLst>
          </p:cNvPr>
          <p:cNvSpPr/>
          <p:nvPr/>
        </p:nvSpPr>
        <p:spPr>
          <a:xfrm>
            <a:off x="2364112" y="2241550"/>
            <a:ext cx="2047162" cy="1764794"/>
          </a:xfrm>
          <a:prstGeom prst="hexagon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Šestkotnik 39">
            <a:extLst>
              <a:ext uri="{FF2B5EF4-FFF2-40B4-BE49-F238E27FC236}">
                <a16:creationId xmlns:a16="http://schemas.microsoft.com/office/drawing/2014/main" id="{79CFB07D-292A-471D-9619-74B8BEA15A60}"/>
              </a:ext>
            </a:extLst>
          </p:cNvPr>
          <p:cNvSpPr/>
          <p:nvPr/>
        </p:nvSpPr>
        <p:spPr>
          <a:xfrm>
            <a:off x="4145713" y="3215257"/>
            <a:ext cx="2047162" cy="1764794"/>
          </a:xfrm>
          <a:prstGeom prst="hexagon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1" name="Šestkotnik 40">
            <a:extLst>
              <a:ext uri="{FF2B5EF4-FFF2-40B4-BE49-F238E27FC236}">
                <a16:creationId xmlns:a16="http://schemas.microsoft.com/office/drawing/2014/main" id="{D104EDC0-CACD-47B2-9A17-DA30C862F62B}"/>
              </a:ext>
            </a:extLst>
          </p:cNvPr>
          <p:cNvSpPr/>
          <p:nvPr/>
        </p:nvSpPr>
        <p:spPr>
          <a:xfrm>
            <a:off x="5927315" y="2241548"/>
            <a:ext cx="2047163" cy="1764796"/>
          </a:xfrm>
          <a:prstGeom prst="hexagon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2" name="Šestkotnik 41">
            <a:extLst>
              <a:ext uri="{FF2B5EF4-FFF2-40B4-BE49-F238E27FC236}">
                <a16:creationId xmlns:a16="http://schemas.microsoft.com/office/drawing/2014/main" id="{0A2F59CE-3A44-4D55-B81A-1823520F26DB}"/>
              </a:ext>
            </a:extLst>
          </p:cNvPr>
          <p:cNvSpPr/>
          <p:nvPr/>
        </p:nvSpPr>
        <p:spPr>
          <a:xfrm>
            <a:off x="7704423" y="3213100"/>
            <a:ext cx="2034649" cy="1754007"/>
          </a:xfrm>
          <a:prstGeom prst="hexagon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Šestkotnik 42">
            <a:extLst>
              <a:ext uri="{FF2B5EF4-FFF2-40B4-BE49-F238E27FC236}">
                <a16:creationId xmlns:a16="http://schemas.microsoft.com/office/drawing/2014/main" id="{46047206-35D6-42FA-AFB3-1D9F51287755}"/>
              </a:ext>
            </a:extLst>
          </p:cNvPr>
          <p:cNvSpPr/>
          <p:nvPr/>
        </p:nvSpPr>
        <p:spPr>
          <a:xfrm>
            <a:off x="9469022" y="2241550"/>
            <a:ext cx="2047162" cy="1764794"/>
          </a:xfrm>
          <a:prstGeom prst="hexagon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0125C6C9-EFBF-4995-8F4C-743C50AC0684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D6A40C-2E01-4410-8DBC-EE326BB1B87A}"/>
              </a:ext>
            </a:extLst>
          </p:cNvPr>
          <p:cNvSpPr txBox="1"/>
          <p:nvPr/>
        </p:nvSpPr>
        <p:spPr>
          <a:xfrm>
            <a:off x="843514" y="5316736"/>
            <a:ext cx="17215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HEADQUARTERS</a:t>
            </a:r>
            <a:endParaRPr lang="en-US" sz="1600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823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Šestkotnik 30">
            <a:extLst>
              <a:ext uri="{FF2B5EF4-FFF2-40B4-BE49-F238E27FC236}">
                <a16:creationId xmlns:a16="http://schemas.microsoft.com/office/drawing/2014/main" id="{6C855CE7-BB7F-4C9C-9FA2-A4DE8D512541}"/>
              </a:ext>
            </a:extLst>
          </p:cNvPr>
          <p:cNvSpPr/>
          <p:nvPr/>
        </p:nvSpPr>
        <p:spPr>
          <a:xfrm>
            <a:off x="9150985" y="2591243"/>
            <a:ext cx="2413771" cy="20808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Šestkotnik 26">
            <a:extLst>
              <a:ext uri="{FF2B5EF4-FFF2-40B4-BE49-F238E27FC236}">
                <a16:creationId xmlns:a16="http://schemas.microsoft.com/office/drawing/2014/main" id="{B60A15F6-B566-4431-9F20-FB6206B2B022}"/>
              </a:ext>
            </a:extLst>
          </p:cNvPr>
          <p:cNvSpPr/>
          <p:nvPr/>
        </p:nvSpPr>
        <p:spPr>
          <a:xfrm>
            <a:off x="7019990" y="3644172"/>
            <a:ext cx="2413771" cy="20808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Šestkotnik 22">
            <a:extLst>
              <a:ext uri="{FF2B5EF4-FFF2-40B4-BE49-F238E27FC236}">
                <a16:creationId xmlns:a16="http://schemas.microsoft.com/office/drawing/2014/main" id="{6BC5272B-FC95-42A6-9808-1A1CDC4E4C2F}"/>
              </a:ext>
            </a:extLst>
          </p:cNvPr>
          <p:cNvSpPr/>
          <p:nvPr/>
        </p:nvSpPr>
        <p:spPr>
          <a:xfrm>
            <a:off x="4888996" y="2583941"/>
            <a:ext cx="2413771" cy="20808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Šestkotnik 21">
            <a:extLst>
              <a:ext uri="{FF2B5EF4-FFF2-40B4-BE49-F238E27FC236}">
                <a16:creationId xmlns:a16="http://schemas.microsoft.com/office/drawing/2014/main" id="{1F4B99D6-28D7-4583-BC2F-0E50F75015BA}"/>
              </a:ext>
            </a:extLst>
          </p:cNvPr>
          <p:cNvSpPr/>
          <p:nvPr/>
        </p:nvSpPr>
        <p:spPr>
          <a:xfrm>
            <a:off x="2758120" y="3644173"/>
            <a:ext cx="2413771" cy="20808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Šestkotnik 20">
            <a:extLst>
              <a:ext uri="{FF2B5EF4-FFF2-40B4-BE49-F238E27FC236}">
                <a16:creationId xmlns:a16="http://schemas.microsoft.com/office/drawing/2014/main" id="{77C82DF5-3B06-436A-9C85-07FB8AE68860}"/>
              </a:ext>
            </a:extLst>
          </p:cNvPr>
          <p:cNvSpPr/>
          <p:nvPr/>
        </p:nvSpPr>
        <p:spPr>
          <a:xfrm>
            <a:off x="627244" y="2603753"/>
            <a:ext cx="2413771" cy="208083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91A7A2A-3232-4B7B-9F64-E3F82F074130}"/>
              </a:ext>
            </a:extLst>
          </p:cNvPr>
          <p:cNvSpPr txBox="1"/>
          <p:nvPr/>
        </p:nvSpPr>
        <p:spPr bwMode="auto">
          <a:xfrm>
            <a:off x="1287789" y="3131121"/>
            <a:ext cx="105879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Company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founded</a:t>
            </a:r>
            <a:endParaRPr lang="sl-SI" sz="1100" i="0" baseline="0" dirty="0">
              <a:solidFill>
                <a:srgbClr val="4C4C4C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9B623AB-7FF0-4124-947B-09CE23EAA8C6}"/>
              </a:ext>
            </a:extLst>
          </p:cNvPr>
          <p:cNvSpPr txBox="1"/>
          <p:nvPr/>
        </p:nvSpPr>
        <p:spPr bwMode="auto">
          <a:xfrm>
            <a:off x="1447237" y="2743236"/>
            <a:ext cx="73989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000" b="1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1946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6D107D-8D75-42B8-A062-C2035236FB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939" y="3665626"/>
            <a:ext cx="1110489" cy="791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02777D8-6DCD-4519-BF1A-E53119AEF104}"/>
              </a:ext>
            </a:extLst>
          </p:cNvPr>
          <p:cNvSpPr txBox="1"/>
          <p:nvPr/>
        </p:nvSpPr>
        <p:spPr bwMode="auto">
          <a:xfrm>
            <a:off x="3447736" y="4139543"/>
            <a:ext cx="1058790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Development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of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the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first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vacuum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cleaner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motor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BEC1A8A-2D3D-424C-8645-A182C10059C3}"/>
              </a:ext>
            </a:extLst>
          </p:cNvPr>
          <p:cNvSpPr txBox="1"/>
          <p:nvPr/>
        </p:nvSpPr>
        <p:spPr bwMode="auto">
          <a:xfrm>
            <a:off x="3578088" y="3779574"/>
            <a:ext cx="773599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000" b="1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1974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F3503C3-55E0-406F-84E5-3631F16721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719" y="4805467"/>
            <a:ext cx="1134336" cy="67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3199851-ACDD-4EA4-AEDB-E52962D478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393" y="3764276"/>
            <a:ext cx="1064832" cy="59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5839827-E9F8-4FE2-B724-6FFCBBF249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9532" y="4825463"/>
            <a:ext cx="1058790" cy="6623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AA5F9A4B-339C-4271-A001-8E97F8110402}"/>
              </a:ext>
            </a:extLst>
          </p:cNvPr>
          <p:cNvGrpSpPr/>
          <p:nvPr/>
        </p:nvGrpSpPr>
        <p:grpSpPr>
          <a:xfrm>
            <a:off x="9639142" y="3764276"/>
            <a:ext cx="1437455" cy="570643"/>
            <a:chOff x="5927958" y="4844052"/>
            <a:chExt cx="1942723" cy="771226"/>
          </a:xfrm>
        </p:grpSpPr>
        <p:pic>
          <p:nvPicPr>
            <p:cNvPr id="17" name="Slika 16">
              <a:extLst>
                <a:ext uri="{FF2B5EF4-FFF2-40B4-BE49-F238E27FC236}">
                  <a16:creationId xmlns:a16="http://schemas.microsoft.com/office/drawing/2014/main" id="{C746391D-8272-4DB6-82ED-928B58CD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7958" y="5049614"/>
              <a:ext cx="489246" cy="472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EBBC3E0E-947B-4D53-AE7D-6A5493A6A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175" y="4937727"/>
              <a:ext cx="619458" cy="626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A5A8BFB0-22E8-4FAD-B4E1-BFD9E618E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4931" y="4844052"/>
              <a:ext cx="735750" cy="771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4DC4AFBE-FA02-483E-BA3B-C3A73F2B4A6F}"/>
              </a:ext>
            </a:extLst>
          </p:cNvPr>
          <p:cNvSpPr txBox="1"/>
          <p:nvPr/>
        </p:nvSpPr>
        <p:spPr bwMode="auto">
          <a:xfrm>
            <a:off x="5566605" y="3222138"/>
            <a:ext cx="1058790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EC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blowers</a:t>
            </a:r>
            <a:endParaRPr lang="sl-SI" sz="1100" i="0" baseline="0" dirty="0">
              <a:solidFill>
                <a:srgbClr val="4C4C4C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120F30D9-05B2-41CD-B35A-FEEC96DEA39C}"/>
              </a:ext>
            </a:extLst>
          </p:cNvPr>
          <p:cNvSpPr txBox="1"/>
          <p:nvPr/>
        </p:nvSpPr>
        <p:spPr bwMode="auto">
          <a:xfrm>
            <a:off x="5726053" y="2743166"/>
            <a:ext cx="73989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000" b="1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1992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4828D624-77EC-4D2B-B1D9-19182745E2CB}"/>
              </a:ext>
            </a:extLst>
          </p:cNvPr>
          <p:cNvSpPr txBox="1"/>
          <p:nvPr/>
        </p:nvSpPr>
        <p:spPr bwMode="auto">
          <a:xfrm>
            <a:off x="7709532" y="4224181"/>
            <a:ext cx="105879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Domel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China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Suzhou</a:t>
            </a:r>
            <a:endParaRPr lang="sl-SI" sz="1100" i="0" baseline="0" dirty="0">
              <a:solidFill>
                <a:srgbClr val="4C4C4C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0B5456E6-2439-4944-8E9C-32F78B515874}"/>
              </a:ext>
            </a:extLst>
          </p:cNvPr>
          <p:cNvSpPr txBox="1"/>
          <p:nvPr/>
        </p:nvSpPr>
        <p:spPr bwMode="auto">
          <a:xfrm>
            <a:off x="7852127" y="3788618"/>
            <a:ext cx="773599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000" b="1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2006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0EC5E8FD-00E2-466C-8E15-5AF565F274F4}"/>
              </a:ext>
            </a:extLst>
          </p:cNvPr>
          <p:cNvSpPr txBox="1"/>
          <p:nvPr/>
        </p:nvSpPr>
        <p:spPr bwMode="auto">
          <a:xfrm>
            <a:off x="9828475" y="3135568"/>
            <a:ext cx="1058790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Serial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production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of</a:t>
            </a:r>
            <a:r>
              <a:rPr lang="sl-SI" sz="1100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 EC </a:t>
            </a:r>
            <a:r>
              <a:rPr lang="sl-SI" sz="1100" i="0" baseline="0" dirty="0" err="1">
                <a:solidFill>
                  <a:srgbClr val="4C4C4C"/>
                </a:solidFill>
                <a:latin typeface="Trebuchet MS" panose="020B0603020202020204" pitchFamily="34" charset="0"/>
              </a:rPr>
              <a:t>motors</a:t>
            </a:r>
            <a:endParaRPr lang="sl-SI" sz="1100" i="0" baseline="0" dirty="0">
              <a:solidFill>
                <a:srgbClr val="4C4C4C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DE044BC8-EF71-4E6D-8AD7-F74914043C44}"/>
              </a:ext>
            </a:extLst>
          </p:cNvPr>
          <p:cNvSpPr txBox="1"/>
          <p:nvPr/>
        </p:nvSpPr>
        <p:spPr bwMode="auto">
          <a:xfrm>
            <a:off x="9987923" y="2742891"/>
            <a:ext cx="73989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000" b="1" i="0" baseline="0" dirty="0">
                <a:solidFill>
                  <a:srgbClr val="4C4C4C"/>
                </a:solidFill>
                <a:latin typeface="Trebuchet MS" panose="020B0603020202020204" pitchFamily="34" charset="0"/>
              </a:rPr>
              <a:t>2009</a:t>
            </a:r>
          </a:p>
        </p:txBody>
      </p:sp>
      <p:sp>
        <p:nvSpPr>
          <p:cNvPr id="36" name="Šestkotnik 35">
            <a:extLst>
              <a:ext uri="{FF2B5EF4-FFF2-40B4-BE49-F238E27FC236}">
                <a16:creationId xmlns:a16="http://schemas.microsoft.com/office/drawing/2014/main" id="{8F44D19B-C74E-4825-9769-81D6461ADD1A}"/>
              </a:ext>
            </a:extLst>
          </p:cNvPr>
          <p:cNvSpPr/>
          <p:nvPr/>
        </p:nvSpPr>
        <p:spPr>
          <a:xfrm>
            <a:off x="5132601" y="4815383"/>
            <a:ext cx="821892" cy="70852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7" name="Šestkotnik 36">
            <a:extLst>
              <a:ext uri="{FF2B5EF4-FFF2-40B4-BE49-F238E27FC236}">
                <a16:creationId xmlns:a16="http://schemas.microsoft.com/office/drawing/2014/main" id="{6D440410-BE94-4ADE-9798-CB42DA168858}"/>
              </a:ext>
            </a:extLst>
          </p:cNvPr>
          <p:cNvSpPr/>
          <p:nvPr/>
        </p:nvSpPr>
        <p:spPr>
          <a:xfrm>
            <a:off x="7225184" y="2787118"/>
            <a:ext cx="821892" cy="70852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8" name="Šestkotnik 37">
            <a:extLst>
              <a:ext uri="{FF2B5EF4-FFF2-40B4-BE49-F238E27FC236}">
                <a16:creationId xmlns:a16="http://schemas.microsoft.com/office/drawing/2014/main" id="{638671C8-CC43-4E4C-8B3C-0FD337136EE7}"/>
              </a:ext>
            </a:extLst>
          </p:cNvPr>
          <p:cNvSpPr/>
          <p:nvPr/>
        </p:nvSpPr>
        <p:spPr>
          <a:xfrm>
            <a:off x="8768322" y="4855388"/>
            <a:ext cx="3769292" cy="3249391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499C2F6C-246A-4A2A-9226-369312C0AF66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MILESTONES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FCEF6465-C752-4EC1-8B6A-E2B1E8F16C4F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4114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6D034293-2BC2-4637-A088-D3168F8A8595}"/>
              </a:ext>
            </a:extLst>
          </p:cNvPr>
          <p:cNvSpPr/>
          <p:nvPr/>
        </p:nvSpPr>
        <p:spPr>
          <a:xfrm>
            <a:off x="666207" y="1906774"/>
            <a:ext cx="10866980" cy="36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575A239-4B72-4F92-9596-E44473372403}"/>
              </a:ext>
            </a:extLst>
          </p:cNvPr>
          <p:cNvSpPr txBox="1"/>
          <p:nvPr/>
        </p:nvSpPr>
        <p:spPr>
          <a:xfrm>
            <a:off x="5017478" y="1897787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DOMEL HOLDING, </a:t>
            </a:r>
            <a:r>
              <a:rPr lang="sl-SI" dirty="0" err="1">
                <a:solidFill>
                  <a:schemeClr val="bg2">
                    <a:lumMod val="25000"/>
                  </a:schemeClr>
                </a:solidFill>
              </a:rPr>
              <a:t>d.d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CEC5A586-FD6E-44C8-B274-0E414E786609}"/>
              </a:ext>
            </a:extLst>
          </p:cNvPr>
          <p:cNvSpPr/>
          <p:nvPr/>
        </p:nvSpPr>
        <p:spPr>
          <a:xfrm>
            <a:off x="671398" y="2366326"/>
            <a:ext cx="1933628" cy="36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C5069C98-74A3-449A-850B-C32C26902DC6}"/>
              </a:ext>
            </a:extLst>
          </p:cNvPr>
          <p:cNvSpPr/>
          <p:nvPr/>
        </p:nvSpPr>
        <p:spPr>
          <a:xfrm>
            <a:off x="2878105" y="2366326"/>
            <a:ext cx="2083337" cy="36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CD5F6BE-4403-4D85-A720-C01972EE3D53}"/>
              </a:ext>
            </a:extLst>
          </p:cNvPr>
          <p:cNvSpPr/>
          <p:nvPr/>
        </p:nvSpPr>
        <p:spPr>
          <a:xfrm>
            <a:off x="5231008" y="2366326"/>
            <a:ext cx="2411101" cy="36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37CE3082-8729-44E1-9200-A807FBB60C1A}"/>
              </a:ext>
            </a:extLst>
          </p:cNvPr>
          <p:cNvSpPr/>
          <p:nvPr/>
        </p:nvSpPr>
        <p:spPr>
          <a:xfrm>
            <a:off x="7934710" y="2366326"/>
            <a:ext cx="3611061" cy="361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515F277-B48E-431A-8FA0-D512EA6D20B4}"/>
              </a:ext>
            </a:extLst>
          </p:cNvPr>
          <p:cNvSpPr txBox="1"/>
          <p:nvPr/>
        </p:nvSpPr>
        <p:spPr>
          <a:xfrm>
            <a:off x="1297536" y="2378024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Sales</a:t>
            </a:r>
            <a:endParaRPr lang="sl-SI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BFFEB91-37FA-44C1-B84C-66FB9BE0BBDF}"/>
              </a:ext>
            </a:extLst>
          </p:cNvPr>
          <p:cNvSpPr txBox="1"/>
          <p:nvPr/>
        </p:nvSpPr>
        <p:spPr>
          <a:xfrm>
            <a:off x="3419059" y="2378024"/>
            <a:ext cx="1088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Purchasing</a:t>
            </a:r>
            <a:endParaRPr lang="sl-SI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F05820D-1E81-4125-A1FF-FC3056040418}"/>
              </a:ext>
            </a:extLst>
          </p:cNvPr>
          <p:cNvSpPr txBox="1"/>
          <p:nvPr/>
        </p:nvSpPr>
        <p:spPr>
          <a:xfrm>
            <a:off x="5728351" y="2363499"/>
            <a:ext cx="1416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General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Affairs</a:t>
            </a:r>
            <a:endParaRPr lang="sl-SI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6710A68-B76C-4A5C-B4BC-5DD311ADC82A}"/>
              </a:ext>
            </a:extLst>
          </p:cNvPr>
          <p:cNvSpPr txBox="1"/>
          <p:nvPr/>
        </p:nvSpPr>
        <p:spPr>
          <a:xfrm>
            <a:off x="8659075" y="2363499"/>
            <a:ext cx="2163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Finance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Accounting</a:t>
            </a:r>
            <a:endParaRPr lang="sl-SI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D1F047B-0276-44B2-8BE1-C8B38BA0F7A1}"/>
              </a:ext>
            </a:extLst>
          </p:cNvPr>
          <p:cNvSpPr/>
          <p:nvPr/>
        </p:nvSpPr>
        <p:spPr>
          <a:xfrm>
            <a:off x="660945" y="2842576"/>
            <a:ext cx="4297438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836F2FC-566E-4AD1-AF6F-F011AB7C3B8A}"/>
              </a:ext>
            </a:extLst>
          </p:cNvPr>
          <p:cNvSpPr txBox="1"/>
          <p:nvPr/>
        </p:nvSpPr>
        <p:spPr>
          <a:xfrm>
            <a:off x="2068344" y="2854274"/>
            <a:ext cx="148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Domel IP,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d.o.o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8CBB417C-E92D-4AED-BDEF-4A37A7A3FBE1}"/>
              </a:ext>
            </a:extLst>
          </p:cNvPr>
          <p:cNvSpPr/>
          <p:nvPr/>
        </p:nvSpPr>
        <p:spPr>
          <a:xfrm>
            <a:off x="5231430" y="2841486"/>
            <a:ext cx="6307370" cy="369333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E7DE90C-D83A-4C16-AD7B-0C0355BF2616}"/>
              </a:ext>
            </a:extLst>
          </p:cNvPr>
          <p:cNvSpPr txBox="1"/>
          <p:nvPr/>
        </p:nvSpPr>
        <p:spPr>
          <a:xfrm>
            <a:off x="7642109" y="2848889"/>
            <a:ext cx="153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DOMEL, </a:t>
            </a:r>
            <a:r>
              <a:rPr lang="sl-SI" dirty="0" err="1">
                <a:solidFill>
                  <a:schemeClr val="bg1"/>
                </a:solidFill>
              </a:rPr>
              <a:t>d.o.o</a:t>
            </a:r>
            <a:r>
              <a:rPr lang="sl-SI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888E91E5-4FD3-4209-85CD-370FD2B2B9D6}"/>
              </a:ext>
            </a:extLst>
          </p:cNvPr>
          <p:cNvSpPr/>
          <p:nvPr/>
        </p:nvSpPr>
        <p:spPr>
          <a:xfrm>
            <a:off x="660945" y="3299955"/>
            <a:ext cx="4297438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5E8C3550-800E-4479-8675-DD98191D36F6}"/>
              </a:ext>
            </a:extLst>
          </p:cNvPr>
          <p:cNvSpPr txBox="1"/>
          <p:nvPr/>
        </p:nvSpPr>
        <p:spPr>
          <a:xfrm>
            <a:off x="1921584" y="3311653"/>
            <a:ext cx="2026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Domel Energija,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d.o.o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7444C6FF-DB7C-4B85-BBC8-4E655BB6D06B}"/>
              </a:ext>
            </a:extLst>
          </p:cNvPr>
          <p:cNvSpPr/>
          <p:nvPr/>
        </p:nvSpPr>
        <p:spPr>
          <a:xfrm>
            <a:off x="658813" y="3757334"/>
            <a:ext cx="4297438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9AD3B75E-9FEB-4261-AE80-6CF0B5612B70}"/>
              </a:ext>
            </a:extLst>
          </p:cNvPr>
          <p:cNvSpPr txBox="1"/>
          <p:nvPr/>
        </p:nvSpPr>
        <p:spPr>
          <a:xfrm>
            <a:off x="2262171" y="3769032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Domel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Inc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3DC211A7-2D6C-4248-AE41-2007B4EBD5C4}"/>
              </a:ext>
            </a:extLst>
          </p:cNvPr>
          <p:cNvSpPr/>
          <p:nvPr/>
        </p:nvSpPr>
        <p:spPr>
          <a:xfrm>
            <a:off x="658814" y="4214713"/>
            <a:ext cx="4290044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FDDA4859-ED53-4CE1-ABB7-6F63AB353D3A}"/>
              </a:ext>
            </a:extLst>
          </p:cNvPr>
          <p:cNvSpPr txBox="1"/>
          <p:nvPr/>
        </p:nvSpPr>
        <p:spPr>
          <a:xfrm>
            <a:off x="1141063" y="4226411"/>
            <a:ext cx="3318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Domel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Electric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Motors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Suzhou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Co.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Ltd</a:t>
            </a:r>
            <a:endParaRPr lang="sl-SI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6442EE29-5D52-42EB-A223-28A88894614E}"/>
              </a:ext>
            </a:extLst>
          </p:cNvPr>
          <p:cNvSpPr/>
          <p:nvPr/>
        </p:nvSpPr>
        <p:spPr>
          <a:xfrm>
            <a:off x="5225816" y="3299955"/>
            <a:ext cx="2009936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89E90419-22C0-4855-BDB4-171B04585D41}"/>
              </a:ext>
            </a:extLst>
          </p:cNvPr>
          <p:cNvSpPr txBox="1"/>
          <p:nvPr/>
        </p:nvSpPr>
        <p:spPr>
          <a:xfrm>
            <a:off x="5878116" y="3311653"/>
            <a:ext cx="882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1"/>
                </a:solidFill>
              </a:rPr>
              <a:t>Logistics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70ED38ED-0178-459A-9F04-B8AC1245CD74}"/>
              </a:ext>
            </a:extLst>
          </p:cNvPr>
          <p:cNvSpPr/>
          <p:nvPr/>
        </p:nvSpPr>
        <p:spPr>
          <a:xfrm>
            <a:off x="7367141" y="3299955"/>
            <a:ext cx="2017328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14CE28C5-7F84-40BB-9412-1C1DC85BA503}"/>
              </a:ext>
            </a:extLst>
          </p:cNvPr>
          <p:cNvSpPr txBox="1"/>
          <p:nvPr/>
        </p:nvSpPr>
        <p:spPr>
          <a:xfrm>
            <a:off x="7765902" y="3311653"/>
            <a:ext cx="130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1"/>
                </a:solidFill>
              </a:rPr>
              <a:t>Development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BDE097F9-9931-403C-AC9A-6D4573B01919}"/>
              </a:ext>
            </a:extLst>
          </p:cNvPr>
          <p:cNvSpPr/>
          <p:nvPr/>
        </p:nvSpPr>
        <p:spPr>
          <a:xfrm>
            <a:off x="9515858" y="3299955"/>
            <a:ext cx="2017328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5CE8A82A-51DC-4939-893A-2FC9C1FEF930}"/>
              </a:ext>
            </a:extLst>
          </p:cNvPr>
          <p:cNvSpPr txBox="1"/>
          <p:nvPr/>
        </p:nvSpPr>
        <p:spPr>
          <a:xfrm>
            <a:off x="10083427" y="3311653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1"/>
                </a:solidFill>
              </a:rPr>
              <a:t>Quality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2A789C13-80CE-4147-830D-E60FF45C5779}"/>
              </a:ext>
            </a:extLst>
          </p:cNvPr>
          <p:cNvSpPr/>
          <p:nvPr/>
        </p:nvSpPr>
        <p:spPr>
          <a:xfrm>
            <a:off x="5225816" y="3757334"/>
            <a:ext cx="6307370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3C25AB2F-A5DF-48E8-B790-E47A3C9866A0}"/>
              </a:ext>
            </a:extLst>
          </p:cNvPr>
          <p:cNvSpPr txBox="1"/>
          <p:nvPr/>
        </p:nvSpPr>
        <p:spPr>
          <a:xfrm>
            <a:off x="6844241" y="3769032"/>
            <a:ext cx="308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1"/>
                </a:solidFill>
              </a:rPr>
              <a:t>Bussines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unit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Commutator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Motors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33" name="Pravokotnik 32">
            <a:extLst>
              <a:ext uri="{FF2B5EF4-FFF2-40B4-BE49-F238E27FC236}">
                <a16:creationId xmlns:a16="http://schemas.microsoft.com/office/drawing/2014/main" id="{AE9A5BB2-17AE-4E87-A1E5-A4672E3BB1ED}"/>
              </a:ext>
            </a:extLst>
          </p:cNvPr>
          <p:cNvSpPr/>
          <p:nvPr/>
        </p:nvSpPr>
        <p:spPr>
          <a:xfrm>
            <a:off x="5225816" y="4157216"/>
            <a:ext cx="6307370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5E7371F6-1214-4B30-9100-641C7258E258}"/>
              </a:ext>
            </a:extLst>
          </p:cNvPr>
          <p:cNvSpPr txBox="1"/>
          <p:nvPr/>
        </p:nvSpPr>
        <p:spPr>
          <a:xfrm>
            <a:off x="6920040" y="4168914"/>
            <a:ext cx="3045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1"/>
                </a:solidFill>
              </a:rPr>
              <a:t>Bussines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unit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Components</a:t>
            </a:r>
            <a:r>
              <a:rPr lang="sl-SI" sz="1600" dirty="0">
                <a:solidFill>
                  <a:schemeClr val="bg1"/>
                </a:solidFill>
              </a:rPr>
              <a:t> &amp; </a:t>
            </a:r>
            <a:r>
              <a:rPr lang="sl-SI" sz="1600" dirty="0" err="1">
                <a:solidFill>
                  <a:schemeClr val="bg1"/>
                </a:solidFill>
              </a:rPr>
              <a:t>Tools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DCC78FCD-6E85-4302-83AA-51CAC90119D0}"/>
              </a:ext>
            </a:extLst>
          </p:cNvPr>
          <p:cNvSpPr/>
          <p:nvPr/>
        </p:nvSpPr>
        <p:spPr>
          <a:xfrm>
            <a:off x="5225816" y="4557098"/>
            <a:ext cx="6307370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782C6B5F-F7E0-495D-B5BD-9AF51682FE57}"/>
              </a:ext>
            </a:extLst>
          </p:cNvPr>
          <p:cNvSpPr txBox="1"/>
          <p:nvPr/>
        </p:nvSpPr>
        <p:spPr>
          <a:xfrm>
            <a:off x="7213604" y="4568796"/>
            <a:ext cx="225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1"/>
                </a:solidFill>
              </a:rPr>
              <a:t>Bussines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unit</a:t>
            </a:r>
            <a:r>
              <a:rPr lang="sl-SI" sz="1600" dirty="0">
                <a:solidFill>
                  <a:schemeClr val="bg1"/>
                </a:solidFill>
              </a:rPr>
              <a:t> EC </a:t>
            </a:r>
            <a:r>
              <a:rPr lang="sl-SI" sz="1600" dirty="0" err="1">
                <a:solidFill>
                  <a:schemeClr val="bg1"/>
                </a:solidFill>
              </a:rPr>
              <a:t>Systems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14B7E2C3-0484-4B68-BAE7-607B047C594E}"/>
              </a:ext>
            </a:extLst>
          </p:cNvPr>
          <p:cNvSpPr/>
          <p:nvPr/>
        </p:nvSpPr>
        <p:spPr>
          <a:xfrm>
            <a:off x="5225815" y="4956980"/>
            <a:ext cx="6299977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F3ABFF72-C403-4470-8E4F-302E0FA1A59E}"/>
              </a:ext>
            </a:extLst>
          </p:cNvPr>
          <p:cNvSpPr txBox="1"/>
          <p:nvPr/>
        </p:nvSpPr>
        <p:spPr>
          <a:xfrm>
            <a:off x="6859318" y="4968678"/>
            <a:ext cx="304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1"/>
                </a:solidFill>
              </a:rPr>
              <a:t>Bussines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unit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Automotive</a:t>
            </a:r>
            <a:r>
              <a:rPr lang="sl-SI" sz="1600" dirty="0">
                <a:solidFill>
                  <a:schemeClr val="bg1"/>
                </a:solidFill>
              </a:rPr>
              <a:t> Program</a:t>
            </a:r>
          </a:p>
        </p:txBody>
      </p:sp>
      <p:sp>
        <p:nvSpPr>
          <p:cNvPr id="39" name="Pravokotnik 38">
            <a:extLst>
              <a:ext uri="{FF2B5EF4-FFF2-40B4-BE49-F238E27FC236}">
                <a16:creationId xmlns:a16="http://schemas.microsoft.com/office/drawing/2014/main" id="{237E474C-6C2F-4E98-AEED-D635C98E4070}"/>
              </a:ext>
            </a:extLst>
          </p:cNvPr>
          <p:cNvSpPr/>
          <p:nvPr/>
        </p:nvSpPr>
        <p:spPr>
          <a:xfrm>
            <a:off x="5225815" y="5359499"/>
            <a:ext cx="6299978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2D5EF2A9-26F9-45A7-9DA7-3FF20EAA3B8B}"/>
              </a:ext>
            </a:extLst>
          </p:cNvPr>
          <p:cNvSpPr txBox="1"/>
          <p:nvPr/>
        </p:nvSpPr>
        <p:spPr>
          <a:xfrm>
            <a:off x="6900078" y="5371197"/>
            <a:ext cx="2951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1"/>
                </a:solidFill>
              </a:rPr>
              <a:t>Bussines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unit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Laboratory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Systems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CBB8478-BFFB-4313-84D3-5A5AD1DD1DF6}"/>
              </a:ext>
            </a:extLst>
          </p:cNvPr>
          <p:cNvSpPr/>
          <p:nvPr/>
        </p:nvSpPr>
        <p:spPr>
          <a:xfrm>
            <a:off x="656673" y="1906774"/>
            <a:ext cx="45719" cy="821502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ravokotnik 44">
            <a:extLst>
              <a:ext uri="{FF2B5EF4-FFF2-40B4-BE49-F238E27FC236}">
                <a16:creationId xmlns:a16="http://schemas.microsoft.com/office/drawing/2014/main" id="{C3E755CC-6FA8-445F-86B0-310C768C5492}"/>
              </a:ext>
            </a:extLst>
          </p:cNvPr>
          <p:cNvSpPr/>
          <p:nvPr/>
        </p:nvSpPr>
        <p:spPr>
          <a:xfrm>
            <a:off x="658814" y="4664225"/>
            <a:ext cx="4290044" cy="361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8C2BAF62-97EA-474E-BA37-CC4E943E0CB8}"/>
              </a:ext>
            </a:extLst>
          </p:cNvPr>
          <p:cNvSpPr txBox="1"/>
          <p:nvPr/>
        </p:nvSpPr>
        <p:spPr>
          <a:xfrm>
            <a:off x="1600664" y="4664225"/>
            <a:ext cx="2347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Domel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motors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doo</a:t>
            </a:r>
            <a:r>
              <a:rPr lang="sl-SI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600" dirty="0" err="1">
                <a:solidFill>
                  <a:schemeClr val="bg2">
                    <a:lumMod val="25000"/>
                  </a:schemeClr>
                </a:solidFill>
              </a:rPr>
              <a:t>Odžaci</a:t>
            </a:r>
            <a:endParaRPr lang="sl-SI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Pravokotnik 42">
            <a:extLst>
              <a:ext uri="{FF2B5EF4-FFF2-40B4-BE49-F238E27FC236}">
                <a16:creationId xmlns:a16="http://schemas.microsoft.com/office/drawing/2014/main" id="{0D7A8891-39AB-477B-B523-7253E27A18E8}"/>
              </a:ext>
            </a:extLst>
          </p:cNvPr>
          <p:cNvSpPr/>
          <p:nvPr/>
        </p:nvSpPr>
        <p:spPr>
          <a:xfrm>
            <a:off x="656673" y="2841487"/>
            <a:ext cx="45719" cy="21846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Pravokotnik 46">
            <a:extLst>
              <a:ext uri="{FF2B5EF4-FFF2-40B4-BE49-F238E27FC236}">
                <a16:creationId xmlns:a16="http://schemas.microsoft.com/office/drawing/2014/main" id="{6EFE5A5E-64B8-4798-BA27-F30C8C5B92A2}"/>
              </a:ext>
            </a:extLst>
          </p:cNvPr>
          <p:cNvSpPr/>
          <p:nvPr/>
        </p:nvSpPr>
        <p:spPr>
          <a:xfrm>
            <a:off x="5225814" y="5760712"/>
            <a:ext cx="6299978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F5657676-B0F8-4EEB-8DE3-6EF3A2327457}"/>
              </a:ext>
            </a:extLst>
          </p:cNvPr>
          <p:cNvSpPr txBox="1"/>
          <p:nvPr/>
        </p:nvSpPr>
        <p:spPr>
          <a:xfrm>
            <a:off x="7340785" y="5772410"/>
            <a:ext cx="2097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1"/>
                </a:solidFill>
              </a:rPr>
              <a:t>Bussines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unit</a:t>
            </a:r>
            <a:r>
              <a:rPr lang="sl-SI" sz="1600" dirty="0">
                <a:solidFill>
                  <a:schemeClr val="bg1"/>
                </a:solidFill>
              </a:rPr>
              <a:t> EC </a:t>
            </a:r>
            <a:r>
              <a:rPr lang="sl-SI" sz="1600" dirty="0" err="1">
                <a:solidFill>
                  <a:schemeClr val="bg1"/>
                </a:solidFill>
              </a:rPr>
              <a:t>Drives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49" name="Pravokotnik 48">
            <a:extLst>
              <a:ext uri="{FF2B5EF4-FFF2-40B4-BE49-F238E27FC236}">
                <a16:creationId xmlns:a16="http://schemas.microsoft.com/office/drawing/2014/main" id="{6CB23A7B-7CCF-4859-9AD2-6B0E5D0FCDEB}"/>
              </a:ext>
            </a:extLst>
          </p:cNvPr>
          <p:cNvSpPr/>
          <p:nvPr/>
        </p:nvSpPr>
        <p:spPr>
          <a:xfrm>
            <a:off x="5233208" y="6169047"/>
            <a:ext cx="6299978" cy="361950"/>
          </a:xfrm>
          <a:prstGeom prst="rect">
            <a:avLst/>
          </a:pr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FD50CCCE-E021-4347-8A06-8E78A3E90E9F}"/>
              </a:ext>
            </a:extLst>
          </p:cNvPr>
          <p:cNvSpPr txBox="1"/>
          <p:nvPr/>
        </p:nvSpPr>
        <p:spPr>
          <a:xfrm>
            <a:off x="7251979" y="6167013"/>
            <a:ext cx="2175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>
                <a:solidFill>
                  <a:schemeClr val="bg1"/>
                </a:solidFill>
              </a:rPr>
              <a:t>Bussines</a:t>
            </a:r>
            <a:r>
              <a:rPr lang="sl-SI" sz="1600" dirty="0">
                <a:solidFill>
                  <a:schemeClr val="bg1"/>
                </a:solidFill>
              </a:rPr>
              <a:t> </a:t>
            </a:r>
            <a:r>
              <a:rPr lang="sl-SI" sz="1600" dirty="0" err="1">
                <a:solidFill>
                  <a:schemeClr val="bg1"/>
                </a:solidFill>
              </a:rPr>
              <a:t>unit</a:t>
            </a:r>
            <a:r>
              <a:rPr lang="sl-SI" sz="1600" dirty="0">
                <a:solidFill>
                  <a:schemeClr val="bg1"/>
                </a:solidFill>
              </a:rPr>
              <a:t> EC </a:t>
            </a:r>
            <a:r>
              <a:rPr lang="sl-SI" sz="1600" dirty="0" err="1">
                <a:solidFill>
                  <a:schemeClr val="bg1"/>
                </a:solidFill>
              </a:rPr>
              <a:t>Motors</a:t>
            </a:r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44" name="Pravokotnik 43">
            <a:extLst>
              <a:ext uri="{FF2B5EF4-FFF2-40B4-BE49-F238E27FC236}">
                <a16:creationId xmlns:a16="http://schemas.microsoft.com/office/drawing/2014/main" id="{C5233E15-334B-4C45-AE22-5A33EA02FA66}"/>
              </a:ext>
            </a:extLst>
          </p:cNvPr>
          <p:cNvSpPr/>
          <p:nvPr/>
        </p:nvSpPr>
        <p:spPr>
          <a:xfrm>
            <a:off x="5226243" y="2841486"/>
            <a:ext cx="45719" cy="36845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DA6D9544-2645-4045-96A3-40ACF837505D}"/>
              </a:ext>
            </a:extLst>
          </p:cNvPr>
          <p:cNvSpPr txBox="1"/>
          <p:nvPr/>
        </p:nvSpPr>
        <p:spPr>
          <a:xfrm>
            <a:off x="6422163" y="427043"/>
            <a:ext cx="52215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ORGANISATION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B33E030-CE88-4909-A931-F450D4822F5B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0269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0FD1B3A-D285-47AF-9FB1-A88BF3DE3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597" y="1905241"/>
            <a:ext cx="9439584" cy="4335098"/>
          </a:xfrm>
          <a:prstGeom prst="rect">
            <a:avLst/>
          </a:prstGeom>
        </p:spPr>
      </p:pic>
      <p:pic>
        <p:nvPicPr>
          <p:cNvPr id="12" name="Grafika 11" descr="Moški in ženska">
            <a:extLst>
              <a:ext uri="{FF2B5EF4-FFF2-40B4-BE49-F238E27FC236}">
                <a16:creationId xmlns:a16="http://schemas.microsoft.com/office/drawing/2014/main" id="{A6F33D74-52D1-437F-9E35-FA6DA76ADC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9696" y="3076715"/>
            <a:ext cx="514604" cy="514604"/>
          </a:xfrm>
          <a:prstGeom prst="rect">
            <a:avLst/>
          </a:prstGeom>
        </p:spPr>
      </p:pic>
      <p:pic>
        <p:nvPicPr>
          <p:cNvPr id="14" name="Grafika 13" descr="Evro">
            <a:extLst>
              <a:ext uri="{FF2B5EF4-FFF2-40B4-BE49-F238E27FC236}">
                <a16:creationId xmlns:a16="http://schemas.microsoft.com/office/drawing/2014/main" id="{236BAB70-15B6-4309-9560-51427023F1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3391" y="3907414"/>
            <a:ext cx="407757" cy="407757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1778B4F6-98B1-4A85-A720-A87AC947E1DE}"/>
              </a:ext>
            </a:extLst>
          </p:cNvPr>
          <p:cNvSpPr txBox="1"/>
          <p:nvPr/>
        </p:nvSpPr>
        <p:spPr>
          <a:xfrm>
            <a:off x="2616740" y="427043"/>
            <a:ext cx="90269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2400" dirty="0">
                <a:solidFill>
                  <a:schemeClr val="bg1"/>
                </a:solidFill>
                <a:ea typeface="Segoe UI Emoji" panose="020B0502040204020203" pitchFamily="34" charset="0"/>
                <a:cs typeface="Arial" pitchFamily="34" charset="0"/>
              </a:rPr>
              <a:t>DOMEL GROUP EMPLOYEES AND REVENUE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888E3B9D-9BDE-44BD-A05F-4F936006EC82}"/>
              </a:ext>
            </a:extLst>
          </p:cNvPr>
          <p:cNvSpPr txBox="1"/>
          <p:nvPr/>
        </p:nvSpPr>
        <p:spPr>
          <a:xfrm>
            <a:off x="2927815" y="3930601"/>
            <a:ext cx="13331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1600" dirty="0">
                <a:solidFill>
                  <a:srgbClr val="FF0000"/>
                </a:solidFill>
                <a:ea typeface="Segoe UI Emoji" panose="020B0502040204020203" pitchFamily="34" charset="0"/>
                <a:cs typeface="Arial" pitchFamily="34" charset="0"/>
              </a:rPr>
              <a:t>(MIO EUR)</a:t>
            </a:r>
            <a:endParaRPr lang="ko-KR" altLang="en-US" sz="16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2C156AA-CA49-47F8-AFA9-EF483FFE5C2D}"/>
              </a:ext>
            </a:extLst>
          </p:cNvPr>
          <p:cNvSpPr txBox="1"/>
          <p:nvPr/>
        </p:nvSpPr>
        <p:spPr>
          <a:xfrm>
            <a:off x="10488640" y="6464715"/>
            <a:ext cx="175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9283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5651</TotalTime>
  <Words>899</Words>
  <Application>Microsoft Office PowerPoint</Application>
  <PresentationFormat>Širokozaslonsko</PresentationFormat>
  <Paragraphs>254</Paragraphs>
  <Slides>22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9" baseType="lpstr">
      <vt:lpstr>Arial</vt:lpstr>
      <vt:lpstr>Brandon Grotesque Regular</vt:lpstr>
      <vt:lpstr>Calibri</vt:lpstr>
      <vt:lpstr>Calibri Light</vt:lpstr>
      <vt:lpstr>Trebuchet MS</vt:lpstr>
      <vt:lpstr>Officeova tema</vt:lpstr>
      <vt:lpstr>PDF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 Drol</dc:creator>
  <cp:lastModifiedBy>Nina Drol</cp:lastModifiedBy>
  <cp:revision>406</cp:revision>
  <dcterms:created xsi:type="dcterms:W3CDTF">2019-03-07T08:00:39Z</dcterms:created>
  <dcterms:modified xsi:type="dcterms:W3CDTF">2021-05-18T07:21:32Z</dcterms:modified>
</cp:coreProperties>
</file>